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5" r:id="rId2"/>
    <p:sldId id="304" r:id="rId3"/>
    <p:sldId id="295" r:id="rId4"/>
    <p:sldId id="317" r:id="rId5"/>
    <p:sldId id="318" r:id="rId6"/>
    <p:sldId id="307" r:id="rId7"/>
    <p:sldId id="306" r:id="rId8"/>
    <p:sldId id="309" r:id="rId9"/>
    <p:sldId id="310" r:id="rId10"/>
    <p:sldId id="311" r:id="rId11"/>
    <p:sldId id="312" r:id="rId12"/>
    <p:sldId id="313" r:id="rId13"/>
    <p:sldId id="314" r:id="rId14"/>
    <p:sldId id="320" r:id="rId15"/>
    <p:sldId id="319" r:id="rId16"/>
    <p:sldId id="303" r:id="rId17"/>
  </p:sldIdLst>
  <p:sldSz cx="12192000" cy="6858000"/>
  <p:notesSz cx="6858000" cy="9144000"/>
  <p:embeddedFontLst>
    <p:embeddedFont>
      <p:font typeface="AppleSDGothicNeoB00" panose="020B0600000101010101" charset="-127"/>
      <p:regular r:id="rId18"/>
    </p:embeddedFont>
    <p:embeddedFont>
      <p:font typeface="AppleSDGothicNeoL00" panose="020B0600000101010101" charset="-127"/>
      <p:regular r:id="rId19"/>
    </p:embeddedFont>
    <p:embeddedFont>
      <p:font typeface="AppleSDGothicNeoM00" panose="020B0600000101010101" charset="-127"/>
      <p:regular r:id="rId20"/>
    </p:embeddedFont>
    <p:embeddedFont>
      <p:font typeface="AppleSDGothicNeoR00" panose="020B0600000101010101" charset="-127"/>
      <p:regular r:id="rId21"/>
    </p:embeddedFont>
    <p:embeddedFont>
      <p:font typeface="Noto Sans CJK KR Light" panose="020B0600000101010101" charset="-127"/>
      <p:regular r:id="rId22"/>
    </p:embeddedFont>
    <p:embeddedFont>
      <p:font typeface="Noto Sans CJK KR Medium" panose="020B0600000101010101" charset="-127"/>
      <p:regular r:id="rId23"/>
    </p:embeddedFont>
    <p:embeddedFont>
      <p:font typeface="Noto Sans CJK KR Regular" panose="020B0600000101010101" charset="-127"/>
      <p:regular r:id="rId24"/>
    </p:embeddedFont>
    <p:embeddedFont>
      <p:font typeface="Noto Sans CJK KR Bold" panose="020B0800000000000000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수정" initials="이" lastIdx="1" clrIdx="0">
    <p:extLst>
      <p:ext uri="{19B8F6BF-5375-455C-9EA6-DF929625EA0E}">
        <p15:presenceInfo xmlns:p15="http://schemas.microsoft.com/office/powerpoint/2012/main" userId="이수정" providerId="None"/>
      </p:ext>
    </p:extLst>
  </p:cmAuthor>
  <p:cmAuthor id="2" name="박 해미" initials="박해" lastIdx="1" clrIdx="1">
    <p:extLst>
      <p:ext uri="{19B8F6BF-5375-455C-9EA6-DF929625EA0E}">
        <p15:presenceInfo xmlns:p15="http://schemas.microsoft.com/office/powerpoint/2012/main" userId="d42560e18d8d30b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5900"/>
    <a:srgbClr val="FFC053"/>
    <a:srgbClr val="FFC176"/>
    <a:srgbClr val="7F4200"/>
    <a:srgbClr val="FFECD6"/>
    <a:srgbClr val="E6CEB3"/>
    <a:srgbClr val="F2F2F2"/>
    <a:srgbClr val="195CD6"/>
    <a:srgbClr val="514EF7"/>
    <a:srgbClr val="0D1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577C51-D7AC-479A-8275-B2E31297B9DD}" v="179" dt="2021-02-26T16:14:51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91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FD972-7798-4A8B-88E2-71EB03B3E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60ED0E-C0DC-4763-AAA1-BDA6ED790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EA607-666F-4672-8B94-50AB680C2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2E75F3-D791-4824-AF2D-EAC44D77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04114F-C091-46D5-AA03-E5193A7E0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82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60C95-C051-42FB-8505-3E082220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26C20D-34E3-48CA-87AD-46938BC5C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B099C6-195F-478C-8C2E-4B8859978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6879D8-66FC-4C7D-94B4-07E9066D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607CF1-BEB4-4187-8808-BB6E7FFA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744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3EEFB0-9E16-4D1B-9F86-285002E28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58E683-0F83-479D-9E7C-23C7F786E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E2568-CB97-4BB1-B724-758630CFA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91C207-9A5D-49F6-88B4-CC8F96B2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63EF00-A225-42DE-860E-233A19F1C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98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96543-EF1F-4F01-B001-2EC970158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A73D36-9B66-4F23-A64E-507E9A0D7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2F46D-B0D8-4A34-B4C2-62FD4F359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26A0FB-E41E-47DF-A9AC-BEFA43DC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076E34-0FF4-4E2F-8D17-199F086B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0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001425-8CCC-4999-A6AA-4B651EFE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0E31B8-C3AF-4320-96E0-6C06375FC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4939D9-BB84-4DC4-AC0C-0D53C3BD4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41E59D-EB94-44B9-BC90-1EAE61D04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EA1585-0B7E-4691-9ED6-F65173C3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6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1A7A0-34C6-447F-B9EF-A6F15007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8D68B3-6E90-454F-8595-70C6178BB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E692DD-0AC0-4577-BF59-1125058F2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DD8CF7-BB0E-42BD-957C-BBE875A8B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7034CF-A4B5-49FC-82A3-4CB5C8FA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485415-92BC-4E58-9D09-BAC7B905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9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6367E1-70A2-45E0-ADE4-AAE18D6AA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DE8787-E7BF-4E7C-8E1D-0620639B7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047FA1-FB46-47A5-A13B-63E44CB9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96DA39C-CFA3-4E91-911B-A30D34F0F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3FE9D1-56E0-4EE9-9547-10E4AE9D4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4F146B-9A2C-493E-B399-D7EA1822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295A85-DF6D-4F11-9D0B-54F10824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E4CFA1-D66D-4CCD-9B11-17A62CA5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7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F9BDF-7293-4C3C-813A-734EF2D8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83F5C76-6972-49BE-8BD9-88FA458D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BDE825-756A-45DF-B216-7E6D6B999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EEE070-8F93-44FF-A626-FBB10C31C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1930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30D397-649B-46D3-AADE-AF8B2D54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825626-5B4D-4081-ADF9-29EE65D4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D9C1A0-ACAE-42A2-8B97-0775A395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147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48F13-2BE6-4866-8992-B7B388BD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334D70-3BB5-4297-94D6-1F414C79C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E4BA51-10A1-443D-9241-4B974C66F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8D8EEE-2EB4-45D2-95B0-9187AB54A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D07B35-B51F-4557-B893-41978BDC0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B48515-198B-418C-8E7D-7CBFFC807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93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DF9F1-771D-4565-A608-014826E86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0FEFBDF-C86A-4914-B67E-B1C3C35F27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2184BE-3250-4E24-BEDA-E7B9DD3ED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F4FF1E-7DFE-415E-BB4E-42F373B5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24453-D5F6-4514-A479-96019798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65901C-E676-4A09-AAA4-BEF28700F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94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323FE2-B274-4C19-937C-F85CD5378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05BDD3-D795-4E5D-9B46-751FDDD30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85D449-67BD-43CB-A6CA-E0A349AB8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0D472-497B-4B63-806F-F72BCFC359D2}" type="datetimeFigureOut">
              <a:rPr lang="ko-KR" altLang="en-US" smtClean="0"/>
              <a:t>2021-02-27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3A92F-9D98-42E4-B280-8379F0F7C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E587B-3670-4360-A245-676C0D416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FB1AB-F733-4896-A2D4-9E766B4FD0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60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jpeg"/><Relationship Id="rId9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6.sv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34.svg"/><Relationship Id="rId21" Type="http://schemas.openxmlformats.org/officeDocument/2006/relationships/image" Target="../media/image52.sv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5" Type="http://schemas.openxmlformats.org/officeDocument/2006/relationships/image" Target="../media/image56.svg"/><Relationship Id="rId33" Type="http://schemas.openxmlformats.org/officeDocument/2006/relationships/image" Target="../media/image64.sv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24" Type="http://schemas.openxmlformats.org/officeDocument/2006/relationships/image" Target="../media/image55.png"/><Relationship Id="rId32" Type="http://schemas.openxmlformats.org/officeDocument/2006/relationships/image" Target="../media/image63.png"/><Relationship Id="rId5" Type="http://schemas.openxmlformats.org/officeDocument/2006/relationships/image" Target="../media/image36.sv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svg"/><Relationship Id="rId31" Type="http://schemas.openxmlformats.org/officeDocument/2006/relationships/image" Target="../media/image62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svg"/><Relationship Id="rId30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F001B2-16A1-457F-8F97-08514E0CBA41}"/>
              </a:ext>
            </a:extLst>
          </p:cNvPr>
          <p:cNvGrpSpPr/>
          <p:nvPr/>
        </p:nvGrpSpPr>
        <p:grpSpPr>
          <a:xfrm>
            <a:off x="1926278" y="1302039"/>
            <a:ext cx="3733505" cy="4665260"/>
            <a:chOff x="5634037" y="3033712"/>
            <a:chExt cx="2252718" cy="2814920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028135CE-9D9D-4ED2-A510-F1CFF1D22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4037" y="3033712"/>
              <a:ext cx="923925" cy="790575"/>
            </a:xfrm>
            <a:prstGeom prst="rect">
              <a:avLst/>
            </a:prstGeom>
          </p:spPr>
        </p:pic>
        <p:pic>
          <p:nvPicPr>
            <p:cNvPr id="11" name="그래픽 10">
              <a:extLst>
                <a:ext uri="{FF2B5EF4-FFF2-40B4-BE49-F238E27FC236}">
                  <a16:creationId xmlns:a16="http://schemas.microsoft.com/office/drawing/2014/main" id="{2500152E-1541-4E03-9226-199F717A1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58005" y="4019832"/>
              <a:ext cx="1428750" cy="18288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D6390BF-028F-4B53-A3A9-17569C32AC85}"/>
              </a:ext>
            </a:extLst>
          </p:cNvPr>
          <p:cNvGrpSpPr/>
          <p:nvPr/>
        </p:nvGrpSpPr>
        <p:grpSpPr>
          <a:xfrm>
            <a:off x="6952567" y="3695842"/>
            <a:ext cx="2497135" cy="1674305"/>
            <a:chOff x="7388665" y="3718584"/>
            <a:chExt cx="2497135" cy="16743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FBB1D7-7060-40E2-BDD7-4EFEB641D8A5}"/>
                </a:ext>
              </a:extLst>
            </p:cNvPr>
            <p:cNvSpPr txBox="1"/>
            <p:nvPr/>
          </p:nvSpPr>
          <p:spPr>
            <a:xfrm>
              <a:off x="7388665" y="3718584"/>
              <a:ext cx="1147027" cy="1674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7F42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유승원 팀장 </a:t>
              </a:r>
              <a:endParaRPr lang="en-US" altLang="ko-KR" sz="1600" dirty="0">
                <a:solidFill>
                  <a:srgbClr val="7F42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7F42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남태우</a:t>
              </a:r>
              <a:endParaRPr lang="en-US" altLang="ko-KR" sz="1600" dirty="0">
                <a:solidFill>
                  <a:srgbClr val="7F42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7F42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박해미</a:t>
              </a:r>
              <a:endParaRPr lang="en-US" altLang="ko-KR" sz="1600" dirty="0">
                <a:solidFill>
                  <a:srgbClr val="7F42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7F42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임태호</a:t>
              </a:r>
              <a:endParaRPr lang="en-US" altLang="ko-KR" sz="1600" dirty="0">
                <a:solidFill>
                  <a:srgbClr val="7F42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7F4200"/>
                  </a:solidFill>
                  <a:latin typeface="AppleSDGothicNeoB00" panose="02000503000000000000" pitchFamily="2" charset="-127"/>
                  <a:ea typeface="AppleSDGothicNeoB00" panose="02000503000000000000" pitchFamily="2" charset="-127"/>
                </a:rPr>
                <a:t>이수정</a:t>
              </a:r>
              <a:endParaRPr lang="ko-KR" altLang="en-US" sz="1600" dirty="0">
                <a:solidFill>
                  <a:srgbClr val="7F42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721F11-D39B-4903-97E4-B73190B2DAEA}"/>
                </a:ext>
              </a:extLst>
            </p:cNvPr>
            <p:cNvSpPr txBox="1"/>
            <p:nvPr/>
          </p:nvSpPr>
          <p:spPr>
            <a:xfrm>
              <a:off x="8738773" y="3718584"/>
              <a:ext cx="1147027" cy="1674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안드로이드</a:t>
              </a:r>
              <a:endParaRPr lang="en-US" altLang="ko-KR" sz="1600" dirty="0">
                <a:solidFill>
                  <a:srgbClr val="7F42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 err="1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백엔드</a:t>
              </a:r>
              <a:r>
                <a:rPr lang="en-US" altLang="ko-KR" sz="1600" dirty="0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노드</a:t>
              </a:r>
              <a:r>
                <a:rPr lang="en-US" altLang="ko-KR" sz="1600" dirty="0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600" dirty="0" err="1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백엔드</a:t>
              </a:r>
              <a:r>
                <a:rPr lang="en-US" altLang="ko-KR" sz="1600" dirty="0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(</a:t>
              </a:r>
              <a:r>
                <a:rPr lang="ko-KR" altLang="en-US" sz="1600" dirty="0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노드</a:t>
              </a:r>
              <a:r>
                <a:rPr lang="en-US" altLang="ko-KR" sz="1600" dirty="0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)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안드로이드</a:t>
              </a:r>
              <a:endParaRPr lang="en-US" altLang="ko-KR" sz="1600" dirty="0">
                <a:solidFill>
                  <a:srgbClr val="7F4200"/>
                </a:solidFill>
                <a:latin typeface="AppleSDGothicNeoL00" panose="02000503000000000000" pitchFamily="2" charset="-127"/>
                <a:ea typeface="AppleSDGothicNeoL00" panose="02000503000000000000" pitchFamily="2" charset="-127"/>
              </a:endParaRPr>
            </a:p>
            <a:p>
              <a:pPr>
                <a:lnSpc>
                  <a:spcPct val="130000"/>
                </a:lnSpc>
              </a:pPr>
              <a:r>
                <a:rPr lang="ko-KR" altLang="en-US" sz="1600" dirty="0">
                  <a:solidFill>
                    <a:srgbClr val="7F4200"/>
                  </a:solidFill>
                  <a:latin typeface="AppleSDGothicNeoL00" panose="02000503000000000000" pitchFamily="2" charset="-127"/>
                  <a:ea typeface="AppleSDGothicNeoL00" panose="02000503000000000000" pitchFamily="2" charset="-127"/>
                </a:rPr>
                <a:t>디자인</a:t>
              </a: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87444BF-566A-4C24-B5AD-62F6BCA76437}"/>
                </a:ext>
              </a:extLst>
            </p:cNvPr>
            <p:cNvCxnSpPr>
              <a:cxnSpLocks/>
            </p:cNvCxnSpPr>
            <p:nvPr/>
          </p:nvCxnSpPr>
          <p:spPr>
            <a:xfrm>
              <a:off x="8602592" y="3770331"/>
              <a:ext cx="0" cy="1622558"/>
            </a:xfrm>
            <a:prstGeom prst="line">
              <a:avLst/>
            </a:prstGeom>
            <a:ln>
              <a:solidFill>
                <a:srgbClr val="E6CE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6DADEB6D-E92B-4CA6-B0AE-DE28420CA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704" y="1626122"/>
            <a:ext cx="2349580" cy="131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787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22341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#3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디자인 시스템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EC5C9-109A-41E7-BB36-D96062717F83}"/>
              </a:ext>
            </a:extLst>
          </p:cNvPr>
          <p:cNvSpPr/>
          <p:nvPr/>
        </p:nvSpPr>
        <p:spPr>
          <a:xfrm>
            <a:off x="367599" y="446016"/>
            <a:ext cx="1214458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View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F215790-4021-4826-BD78-3E1647D442FB}"/>
              </a:ext>
            </a:extLst>
          </p:cNvPr>
          <p:cNvGrpSpPr/>
          <p:nvPr/>
        </p:nvGrpSpPr>
        <p:grpSpPr>
          <a:xfrm>
            <a:off x="1146251" y="1642098"/>
            <a:ext cx="9899497" cy="3794147"/>
            <a:chOff x="974829" y="1260758"/>
            <a:chExt cx="11314532" cy="4336483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426F0E49-49F0-450E-B1A5-E8C91F20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4829" y="1260759"/>
              <a:ext cx="2054122" cy="4336481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C02FEBC9-9DFC-47BF-96C1-E4E1B5ECE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9931" y="1260759"/>
              <a:ext cx="2054123" cy="4336482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617A812F-D792-48B5-A5F3-747BC8BC6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5034" y="1260758"/>
              <a:ext cx="2054122" cy="433648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2B7B70F-FF28-4126-9A3D-0D38B78F9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0136" y="1260758"/>
              <a:ext cx="2054123" cy="4336482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376284BC-BC04-455A-944B-CF25607E6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239" y="1260758"/>
              <a:ext cx="2054122" cy="4336480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47D3F83-B34C-4B2D-9498-CB696A1E5BFD}"/>
              </a:ext>
            </a:extLst>
          </p:cNvPr>
          <p:cNvSpPr/>
          <p:nvPr/>
        </p:nvSpPr>
        <p:spPr>
          <a:xfrm>
            <a:off x="1616543" y="5558973"/>
            <a:ext cx="85664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스플래시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3949483-F913-447E-9C88-AD4313BA1232}"/>
              </a:ext>
            </a:extLst>
          </p:cNvPr>
          <p:cNvSpPr/>
          <p:nvPr/>
        </p:nvSpPr>
        <p:spPr>
          <a:xfrm>
            <a:off x="3464809" y="5558973"/>
            <a:ext cx="1211244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실행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키 입력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DE40DCC-B1D2-4B5B-92A8-786421E48E7D}"/>
              </a:ext>
            </a:extLst>
          </p:cNvPr>
          <p:cNvSpPr/>
          <p:nvPr/>
        </p:nvSpPr>
        <p:spPr>
          <a:xfrm>
            <a:off x="5490377" y="5558973"/>
            <a:ext cx="1211244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배식 시간 설정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76BC2E8-C515-48D7-A762-1843C7541CCF}"/>
              </a:ext>
            </a:extLst>
          </p:cNvPr>
          <p:cNvSpPr/>
          <p:nvPr/>
        </p:nvSpPr>
        <p:spPr>
          <a:xfrm>
            <a:off x="7515945" y="5558972"/>
            <a:ext cx="1211244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메인화면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배식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60F2DB-6FC8-40D9-ABAD-D0D6463C9493}"/>
              </a:ext>
            </a:extLst>
          </p:cNvPr>
          <p:cNvSpPr/>
          <p:nvPr/>
        </p:nvSpPr>
        <p:spPr>
          <a:xfrm>
            <a:off x="9541513" y="5558971"/>
            <a:ext cx="1211244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배식 타임라인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4308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22341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#3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디자인 시스템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EC5C9-109A-41E7-BB36-D96062717F83}"/>
              </a:ext>
            </a:extLst>
          </p:cNvPr>
          <p:cNvSpPr/>
          <p:nvPr/>
        </p:nvSpPr>
        <p:spPr>
          <a:xfrm>
            <a:off x="367599" y="446016"/>
            <a:ext cx="1214458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View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47D3F83-B34C-4B2D-9498-CB696A1E5BFD}"/>
              </a:ext>
            </a:extLst>
          </p:cNvPr>
          <p:cNvSpPr/>
          <p:nvPr/>
        </p:nvSpPr>
        <p:spPr>
          <a:xfrm>
            <a:off x="1616543" y="5558973"/>
            <a:ext cx="85664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통계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63949483-F913-447E-9C88-AD4313BA1232}"/>
              </a:ext>
            </a:extLst>
          </p:cNvPr>
          <p:cNvSpPr/>
          <p:nvPr/>
        </p:nvSpPr>
        <p:spPr>
          <a:xfrm>
            <a:off x="3464809" y="5558973"/>
            <a:ext cx="1211244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앨범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사진 선택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DE40DCC-B1D2-4B5B-92A8-786421E48E7D}"/>
              </a:ext>
            </a:extLst>
          </p:cNvPr>
          <p:cNvSpPr/>
          <p:nvPr/>
        </p:nvSpPr>
        <p:spPr>
          <a:xfrm>
            <a:off x="5490377" y="5558973"/>
            <a:ext cx="1211244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앨범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사진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focus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76BC2E8-C515-48D7-A762-1843C7541CCF}"/>
              </a:ext>
            </a:extLst>
          </p:cNvPr>
          <p:cNvSpPr/>
          <p:nvPr/>
        </p:nvSpPr>
        <p:spPr>
          <a:xfrm>
            <a:off x="7515945" y="5558972"/>
            <a:ext cx="1211244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설정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360F2DB-6FC8-40D9-ABAD-D0D6463C9493}"/>
              </a:ext>
            </a:extLst>
          </p:cNvPr>
          <p:cNvSpPr/>
          <p:nvPr/>
        </p:nvSpPr>
        <p:spPr>
          <a:xfrm>
            <a:off x="9541513" y="5558971"/>
            <a:ext cx="1211244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설정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가족 정보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1865096-CB4C-4E52-AE66-638A1C38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73" y="1642098"/>
            <a:ext cx="1797226" cy="379414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pic>
        <p:nvPicPr>
          <p:cNvPr id="31" name="그림 30" descr="테이블이(가) 표시된 사진&#10;&#10;자동 생성된 설명">
            <a:extLst>
              <a:ext uri="{FF2B5EF4-FFF2-40B4-BE49-F238E27FC236}">
                <a16:creationId xmlns:a16="http://schemas.microsoft.com/office/drawing/2014/main" id="{138CE7AF-BCB0-4F36-A441-7735C0CC5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96" y="1642098"/>
            <a:ext cx="1797226" cy="379414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D9E5883-177F-471E-805C-7F1F3D81C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386" y="1642099"/>
            <a:ext cx="1797226" cy="379414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06336469-2074-42D7-BD72-1FBB91DDC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22" y="1642098"/>
            <a:ext cx="1797226" cy="379414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832976E2-FB86-4FB1-BF4B-C40CFF1D4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676" y="1642098"/>
            <a:ext cx="1797226" cy="3794144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077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22822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#4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아키텍쳐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EC5C9-109A-41E7-BB36-D96062717F83}"/>
              </a:ext>
            </a:extLst>
          </p:cNvPr>
          <p:cNvSpPr/>
          <p:nvPr/>
        </p:nvSpPr>
        <p:spPr>
          <a:xfrm>
            <a:off x="367599" y="446016"/>
            <a:ext cx="1214458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 인프라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F493BE-7899-4E4C-9C45-E2F5CF07F82E}"/>
              </a:ext>
            </a:extLst>
          </p:cNvPr>
          <p:cNvSpPr/>
          <p:nvPr/>
        </p:nvSpPr>
        <p:spPr>
          <a:xfrm>
            <a:off x="5872181" y="1676357"/>
            <a:ext cx="5269681" cy="4892921"/>
          </a:xfrm>
          <a:prstGeom prst="rect">
            <a:avLst/>
          </a:prstGeom>
          <a:ln w="28575">
            <a:solidFill>
              <a:srgbClr val="AA5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CEB57FBF-4513-40A3-9491-143F82787A48}"/>
              </a:ext>
            </a:extLst>
          </p:cNvPr>
          <p:cNvSpPr txBox="1">
            <a:spLocks/>
          </p:cNvSpPr>
          <p:nvPr/>
        </p:nvSpPr>
        <p:spPr>
          <a:xfrm>
            <a:off x="2273346" y="1335371"/>
            <a:ext cx="1128320" cy="3159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AA5900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CLIENT</a:t>
            </a:r>
            <a:endParaRPr lang="ko-KR" altLang="en-US" sz="2000" dirty="0">
              <a:solidFill>
                <a:srgbClr val="AA5900"/>
              </a:solidFill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B9279F-2BD5-4A3E-8246-D56CE286BA9C}"/>
              </a:ext>
            </a:extLst>
          </p:cNvPr>
          <p:cNvSpPr/>
          <p:nvPr/>
        </p:nvSpPr>
        <p:spPr>
          <a:xfrm>
            <a:off x="1186504" y="1678475"/>
            <a:ext cx="3302009" cy="4890803"/>
          </a:xfrm>
          <a:prstGeom prst="rect">
            <a:avLst/>
          </a:prstGeom>
          <a:ln w="28575">
            <a:solidFill>
              <a:srgbClr val="AA5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5ADAC4-4F0D-4A2F-96A8-6CFA2C2D07F5}"/>
              </a:ext>
            </a:extLst>
          </p:cNvPr>
          <p:cNvSpPr/>
          <p:nvPr/>
        </p:nvSpPr>
        <p:spPr>
          <a:xfrm>
            <a:off x="6519630" y="2102637"/>
            <a:ext cx="1529068" cy="2732523"/>
          </a:xfrm>
          <a:prstGeom prst="rect">
            <a:avLst/>
          </a:prstGeom>
          <a:ln w="28575">
            <a:solidFill>
              <a:srgbClr val="AA5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BB5C4E0-F854-44E8-8769-288BAB1D12D2}"/>
              </a:ext>
            </a:extLst>
          </p:cNvPr>
          <p:cNvSpPr/>
          <p:nvPr/>
        </p:nvSpPr>
        <p:spPr>
          <a:xfrm>
            <a:off x="6794049" y="2659771"/>
            <a:ext cx="992378" cy="712300"/>
          </a:xfrm>
          <a:prstGeom prst="rect">
            <a:avLst/>
          </a:prstGeom>
          <a:ln w="28575">
            <a:solidFill>
              <a:srgbClr val="AA5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2EE889-BB6C-4D93-BBA0-60BBFC4275C0}"/>
              </a:ext>
            </a:extLst>
          </p:cNvPr>
          <p:cNvSpPr/>
          <p:nvPr/>
        </p:nvSpPr>
        <p:spPr>
          <a:xfrm>
            <a:off x="8968995" y="2102637"/>
            <a:ext cx="1529068" cy="2732523"/>
          </a:xfrm>
          <a:prstGeom prst="rect">
            <a:avLst/>
          </a:prstGeom>
          <a:ln w="28575">
            <a:solidFill>
              <a:srgbClr val="AA5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BEC611-7816-45E4-B92E-5E5B2E607FBF}"/>
              </a:ext>
            </a:extLst>
          </p:cNvPr>
          <p:cNvSpPr/>
          <p:nvPr/>
        </p:nvSpPr>
        <p:spPr>
          <a:xfrm>
            <a:off x="6787975" y="3741927"/>
            <a:ext cx="992378" cy="713666"/>
          </a:xfrm>
          <a:prstGeom prst="rect">
            <a:avLst/>
          </a:prstGeom>
          <a:ln w="28575">
            <a:solidFill>
              <a:srgbClr val="AA5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0F7DCF-92B4-4EC7-8E44-056B09C81383}"/>
              </a:ext>
            </a:extLst>
          </p:cNvPr>
          <p:cNvSpPr/>
          <p:nvPr/>
        </p:nvSpPr>
        <p:spPr>
          <a:xfrm>
            <a:off x="6519630" y="5197321"/>
            <a:ext cx="3978433" cy="1009795"/>
          </a:xfrm>
          <a:prstGeom prst="rect">
            <a:avLst/>
          </a:prstGeom>
          <a:ln w="28575">
            <a:solidFill>
              <a:srgbClr val="AA5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Picture 12" descr="alart 이미지 검색결과">
            <a:extLst>
              <a:ext uri="{FF2B5EF4-FFF2-40B4-BE49-F238E27FC236}">
                <a16:creationId xmlns:a16="http://schemas.microsoft.com/office/drawing/2014/main" id="{D9D2295F-7678-435D-9D55-34BB77B0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776" y="4043891"/>
            <a:ext cx="308775" cy="309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5AA3E161-692B-45F2-BAA3-C3FD5DA4C870}"/>
              </a:ext>
            </a:extLst>
          </p:cNvPr>
          <p:cNvSpPr txBox="1">
            <a:spLocks/>
          </p:cNvSpPr>
          <p:nvPr/>
        </p:nvSpPr>
        <p:spPr>
          <a:xfrm>
            <a:off x="6664439" y="2102637"/>
            <a:ext cx="12192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AppleSDGothicNeoB00" panose="020B0600000101010101" charset="-127"/>
                <a:ea typeface="AppleSDGothicNeoB00" panose="020B0600000101010101" charset="-127"/>
              </a:rPr>
              <a:t>AWS EC2</a:t>
            </a:r>
            <a:endParaRPr lang="ko-KR" altLang="en-US" sz="1400" dirty="0"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C5B8CD64-7E60-4E53-BF8C-D2281756518B}"/>
              </a:ext>
            </a:extLst>
          </p:cNvPr>
          <p:cNvSpPr txBox="1">
            <a:spLocks/>
          </p:cNvSpPr>
          <p:nvPr/>
        </p:nvSpPr>
        <p:spPr>
          <a:xfrm>
            <a:off x="2227903" y="1726227"/>
            <a:ext cx="12192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AppleSDGothicNeoB00" panose="020B0600000101010101" charset="-127"/>
                <a:ea typeface="AppleSDGothicNeoB00" panose="020B0600000101010101" charset="-127"/>
              </a:rPr>
              <a:t>Android</a:t>
            </a:r>
            <a:endParaRPr lang="ko-KR" altLang="en-US" sz="1400" dirty="0"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FAAA18FF-22A0-49B0-87A9-D2A563A0C7FE}"/>
              </a:ext>
            </a:extLst>
          </p:cNvPr>
          <p:cNvSpPr txBox="1">
            <a:spLocks/>
          </p:cNvSpPr>
          <p:nvPr/>
        </p:nvSpPr>
        <p:spPr>
          <a:xfrm>
            <a:off x="9123928" y="2104599"/>
            <a:ext cx="12192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AppleSDGothicNeoB00" panose="020B0600000101010101" charset="-127"/>
                <a:ea typeface="AppleSDGothicNeoB00" panose="020B0600000101010101" charset="-127"/>
              </a:rPr>
              <a:t>AWS RDS</a:t>
            </a:r>
            <a:endParaRPr lang="ko-KR" altLang="en-US" sz="1400" dirty="0"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4A14971E-D2CA-4AF0-8FD9-1013C2517EAB}"/>
              </a:ext>
            </a:extLst>
          </p:cNvPr>
          <p:cNvSpPr txBox="1">
            <a:spLocks/>
          </p:cNvSpPr>
          <p:nvPr/>
        </p:nvSpPr>
        <p:spPr>
          <a:xfrm>
            <a:off x="7942861" y="1332967"/>
            <a:ext cx="1128320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AA5900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SERVER</a:t>
            </a:r>
            <a:endParaRPr lang="ko-KR" altLang="en-US" sz="2000" dirty="0">
              <a:solidFill>
                <a:srgbClr val="AA5900"/>
              </a:solidFill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9839B77-2045-4FB9-80BA-2E373F73B067}"/>
              </a:ext>
            </a:extLst>
          </p:cNvPr>
          <p:cNvSpPr txBox="1">
            <a:spLocks/>
          </p:cNvSpPr>
          <p:nvPr/>
        </p:nvSpPr>
        <p:spPr>
          <a:xfrm>
            <a:off x="6664438" y="2646657"/>
            <a:ext cx="12192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AppleSDGothicNeoM00" panose="020B0600000101010101" charset="-127"/>
                <a:ea typeface="AppleSDGothicNeoM00" panose="020B0600000101010101" charset="-127"/>
              </a:rPr>
              <a:t>API Server</a:t>
            </a:r>
            <a:endParaRPr lang="ko-KR" altLang="en-US" sz="1200" dirty="0">
              <a:latin typeface="AppleSDGothicNeoM00" panose="020B0600000101010101" charset="-127"/>
              <a:ea typeface="AppleSDGothicNeoM00" panose="020B0600000101010101" charset="-127"/>
            </a:endParaRPr>
          </a:p>
        </p:txBody>
      </p:sp>
      <p:sp>
        <p:nvSpPr>
          <p:cNvPr id="35" name="제목 1">
            <a:extLst>
              <a:ext uri="{FF2B5EF4-FFF2-40B4-BE49-F238E27FC236}">
                <a16:creationId xmlns:a16="http://schemas.microsoft.com/office/drawing/2014/main" id="{F88BC0BB-866B-4319-A189-D1ECC6A3D97A}"/>
              </a:ext>
            </a:extLst>
          </p:cNvPr>
          <p:cNvSpPr txBox="1">
            <a:spLocks/>
          </p:cNvSpPr>
          <p:nvPr/>
        </p:nvSpPr>
        <p:spPr>
          <a:xfrm>
            <a:off x="6680638" y="3730179"/>
            <a:ext cx="12192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AppleSDGothicNeoM00" panose="020B0600000101010101" charset="-127"/>
                <a:ea typeface="AppleSDGothicNeoM00" panose="020B0600000101010101" charset="-127"/>
              </a:rPr>
              <a:t>Push Server</a:t>
            </a:r>
            <a:endParaRPr lang="ko-KR" altLang="en-US" sz="1200" dirty="0">
              <a:latin typeface="AppleSDGothicNeoM00" panose="020B0600000101010101" charset="-127"/>
              <a:ea typeface="AppleSDGothicNeoM00" panose="020B0600000101010101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C033EA91-0BAB-4E44-8F0D-3AAFC92F8461}"/>
              </a:ext>
            </a:extLst>
          </p:cNvPr>
          <p:cNvSpPr txBox="1">
            <a:spLocks/>
          </p:cNvSpPr>
          <p:nvPr/>
        </p:nvSpPr>
        <p:spPr>
          <a:xfrm>
            <a:off x="7897420" y="5199521"/>
            <a:ext cx="12192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dirty="0">
                <a:latin typeface="AppleSDGothicNeoB00" panose="020B0600000101010101" charset="-127"/>
                <a:ea typeface="AppleSDGothicNeoB00" panose="020B0600000101010101" charset="-127"/>
              </a:rPr>
              <a:t>FIREBASE</a:t>
            </a:r>
            <a:endParaRPr lang="ko-KR" altLang="en-US" sz="1400" dirty="0"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D098E6-686C-4D78-AC61-CA8FB6826817}"/>
              </a:ext>
            </a:extLst>
          </p:cNvPr>
          <p:cNvSpPr/>
          <p:nvPr/>
        </p:nvSpPr>
        <p:spPr>
          <a:xfrm>
            <a:off x="7008534" y="5576508"/>
            <a:ext cx="2996971" cy="451203"/>
          </a:xfrm>
          <a:prstGeom prst="rect">
            <a:avLst/>
          </a:prstGeom>
          <a:ln w="28575">
            <a:solidFill>
              <a:srgbClr val="AA5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6E94DE87-FB5D-4E68-BA07-33DBF11A00E2}"/>
              </a:ext>
            </a:extLst>
          </p:cNvPr>
          <p:cNvSpPr txBox="1">
            <a:spLocks/>
          </p:cNvSpPr>
          <p:nvPr/>
        </p:nvSpPr>
        <p:spPr>
          <a:xfrm>
            <a:off x="7897420" y="5570071"/>
            <a:ext cx="12192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AppleSDGothicNeoM00" panose="020B0600000101010101" charset="-127"/>
                <a:ea typeface="AppleSDGothicNeoM00" panose="020B0600000101010101" charset="-127"/>
              </a:rPr>
              <a:t>FCM</a:t>
            </a:r>
            <a:endParaRPr lang="ko-KR" altLang="en-US" sz="1200" dirty="0">
              <a:latin typeface="AppleSDGothicNeoM00" panose="020B0600000101010101" charset="-127"/>
              <a:ea typeface="AppleSDGothicNeoM00" panose="020B0600000101010101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171A0D0-361B-40FB-BDA9-8A057395A445}"/>
              </a:ext>
            </a:extLst>
          </p:cNvPr>
          <p:cNvSpPr/>
          <p:nvPr/>
        </p:nvSpPr>
        <p:spPr>
          <a:xfrm>
            <a:off x="9237339" y="2846791"/>
            <a:ext cx="992378" cy="1416012"/>
          </a:xfrm>
          <a:prstGeom prst="rect">
            <a:avLst/>
          </a:prstGeom>
          <a:ln w="28575">
            <a:solidFill>
              <a:srgbClr val="AA59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8671C0A8-8D99-4981-8F86-711D7AB6C23D}"/>
              </a:ext>
            </a:extLst>
          </p:cNvPr>
          <p:cNvSpPr txBox="1">
            <a:spLocks/>
          </p:cNvSpPr>
          <p:nvPr/>
        </p:nvSpPr>
        <p:spPr>
          <a:xfrm>
            <a:off x="9123928" y="2833565"/>
            <a:ext cx="121920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200" dirty="0">
                <a:latin typeface="AppleSDGothicNeoM00" panose="020B0600000101010101" charset="-127"/>
                <a:ea typeface="AppleSDGothicNeoM00" panose="020B0600000101010101" charset="-127"/>
              </a:rPr>
              <a:t>Database</a:t>
            </a:r>
            <a:endParaRPr lang="ko-KR" altLang="en-US" sz="1200" dirty="0">
              <a:latin typeface="AppleSDGothicNeoM00" panose="020B0600000101010101" charset="-127"/>
              <a:ea typeface="AppleSDGothicNeoM00" panose="020B0600000101010101" charset="-127"/>
            </a:endParaRPr>
          </a:p>
        </p:txBody>
      </p:sp>
      <p:pic>
        <p:nvPicPr>
          <p:cNvPr id="41" name="Picture 4" descr="Android TV">
            <a:extLst>
              <a:ext uri="{FF2B5EF4-FFF2-40B4-BE49-F238E27FC236}">
                <a16:creationId xmlns:a16="http://schemas.microsoft.com/office/drawing/2014/main" id="{39483676-AA05-4101-804B-B7EF4D956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75" y="4646697"/>
            <a:ext cx="3035163" cy="15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안드로이드 치수 정리, dpi, dp, dip, sp, pt px, mm, in">
            <a:extLst>
              <a:ext uri="{FF2B5EF4-FFF2-40B4-BE49-F238E27FC236}">
                <a16:creationId xmlns:a16="http://schemas.microsoft.com/office/drawing/2014/main" id="{5A286587-5C05-496A-9C9B-83AAB0A4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446" y="2490088"/>
            <a:ext cx="2839223" cy="212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MySQL | Most Popular Open Source Relational Database | AWS">
            <a:extLst>
              <a:ext uri="{FF2B5EF4-FFF2-40B4-BE49-F238E27FC236}">
                <a16:creationId xmlns:a16="http://schemas.microsoft.com/office/drawing/2014/main" id="{F4B68897-C752-4EC8-BEA5-FC95FDF2A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450" y="3360498"/>
            <a:ext cx="850421" cy="51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irebase - Realtime Database | H-web Blog">
            <a:extLst>
              <a:ext uri="{FF2B5EF4-FFF2-40B4-BE49-F238E27FC236}">
                <a16:creationId xmlns:a16="http://schemas.microsoft.com/office/drawing/2014/main" id="{A7C3E668-CA7A-4841-8027-9E6FFCC27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488" y="5081786"/>
            <a:ext cx="1098130" cy="56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AWS — Amazon EC2 Instance Purchasing Options | by Ashish Patel | Awesome  Cloud | Medium">
            <a:extLst>
              <a:ext uri="{FF2B5EF4-FFF2-40B4-BE49-F238E27FC236}">
                <a16:creationId xmlns:a16="http://schemas.microsoft.com/office/drawing/2014/main" id="{FC4EF8D8-F505-4BD7-8209-938392E3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732" y="2156823"/>
            <a:ext cx="235844" cy="23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6" descr="How to Evaluate AWS RDS Pricing and Features - ParkMyCloud">
            <a:extLst>
              <a:ext uri="{FF2B5EF4-FFF2-40B4-BE49-F238E27FC236}">
                <a16:creationId xmlns:a16="http://schemas.microsoft.com/office/drawing/2014/main" id="{14FDF437-B0E1-4880-A211-E805DF77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235" y="2151833"/>
            <a:ext cx="288828" cy="22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8" descr="CommzGate Cloud SMS - SMS Gateway with Push Messaging">
            <a:extLst>
              <a:ext uri="{FF2B5EF4-FFF2-40B4-BE49-F238E27FC236}">
                <a16:creationId xmlns:a16="http://schemas.microsoft.com/office/drawing/2014/main" id="{A885A1E2-F575-4998-984E-F1186C212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043" y="2962562"/>
            <a:ext cx="456240" cy="3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E402A85C-54BD-4384-8E3E-84F9AB85CAB7}"/>
              </a:ext>
            </a:extLst>
          </p:cNvPr>
          <p:cNvSpPr/>
          <p:nvPr/>
        </p:nvSpPr>
        <p:spPr>
          <a:xfrm>
            <a:off x="4585725" y="2553423"/>
            <a:ext cx="1189244" cy="365181"/>
          </a:xfrm>
          <a:prstGeom prst="leftRightArrow">
            <a:avLst/>
          </a:prstGeom>
          <a:solidFill>
            <a:srgbClr val="AA5900"/>
          </a:solidFill>
          <a:ln w="38100">
            <a:solidFill>
              <a:srgbClr val="AA59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9" name="화살표: 왼쪽/오른쪽 48">
            <a:extLst>
              <a:ext uri="{FF2B5EF4-FFF2-40B4-BE49-F238E27FC236}">
                <a16:creationId xmlns:a16="http://schemas.microsoft.com/office/drawing/2014/main" id="{86FD8B28-17BE-49DF-80B9-54F86CE7C40B}"/>
              </a:ext>
            </a:extLst>
          </p:cNvPr>
          <p:cNvSpPr/>
          <p:nvPr/>
        </p:nvSpPr>
        <p:spPr>
          <a:xfrm>
            <a:off x="7883639" y="2918604"/>
            <a:ext cx="1232982" cy="230873"/>
          </a:xfrm>
          <a:prstGeom prst="leftRightArrow">
            <a:avLst>
              <a:gd name="adj1" fmla="val 25792"/>
              <a:gd name="adj2" fmla="val 28818"/>
            </a:avLst>
          </a:prstGeom>
          <a:solidFill>
            <a:srgbClr val="AA5900"/>
          </a:solidFill>
          <a:ln w="38100">
            <a:solidFill>
              <a:srgbClr val="AA59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0" name="화살표: 왼쪽/오른쪽 49">
            <a:extLst>
              <a:ext uri="{FF2B5EF4-FFF2-40B4-BE49-F238E27FC236}">
                <a16:creationId xmlns:a16="http://schemas.microsoft.com/office/drawing/2014/main" id="{E3F05BF6-B6CE-4B2C-B7A5-4075F5AC3667}"/>
              </a:ext>
            </a:extLst>
          </p:cNvPr>
          <p:cNvSpPr/>
          <p:nvPr/>
        </p:nvSpPr>
        <p:spPr>
          <a:xfrm rot="5400000">
            <a:off x="7174482" y="3497515"/>
            <a:ext cx="219362" cy="125240"/>
          </a:xfrm>
          <a:prstGeom prst="leftRightArrow">
            <a:avLst>
              <a:gd name="adj1" fmla="val 25792"/>
              <a:gd name="adj2" fmla="val 28818"/>
            </a:avLst>
          </a:prstGeom>
          <a:solidFill>
            <a:srgbClr val="AA5900"/>
          </a:solidFill>
          <a:ln w="38100">
            <a:solidFill>
              <a:srgbClr val="AA59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0F5BBD62-CBAA-4945-8147-5B114E6CFFA7}"/>
              </a:ext>
            </a:extLst>
          </p:cNvPr>
          <p:cNvSpPr/>
          <p:nvPr/>
        </p:nvSpPr>
        <p:spPr>
          <a:xfrm rot="5400000">
            <a:off x="6793548" y="4902218"/>
            <a:ext cx="973875" cy="205080"/>
          </a:xfrm>
          <a:prstGeom prst="leftRightArrow">
            <a:avLst>
              <a:gd name="adj1" fmla="val 25792"/>
              <a:gd name="adj2" fmla="val 28818"/>
            </a:avLst>
          </a:prstGeom>
          <a:solidFill>
            <a:srgbClr val="AA5900"/>
          </a:solidFill>
          <a:ln w="38100">
            <a:solidFill>
              <a:srgbClr val="AA59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3" name="Picture 24" descr="구글 – Public 푸시 서버 GCM 서비스 전면 종료 공지 | 블로그">
            <a:extLst>
              <a:ext uri="{FF2B5EF4-FFF2-40B4-BE49-F238E27FC236}">
                <a16:creationId xmlns:a16="http://schemas.microsoft.com/office/drawing/2014/main" id="{DA9ED4F0-9043-4FA2-A3B6-93CE10BFC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163" y="5432254"/>
            <a:ext cx="1136778" cy="75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화살표: 왼쪽/오른쪽 53">
            <a:extLst>
              <a:ext uri="{FF2B5EF4-FFF2-40B4-BE49-F238E27FC236}">
                <a16:creationId xmlns:a16="http://schemas.microsoft.com/office/drawing/2014/main" id="{75CE50D5-8553-43A8-BE36-8A615BCDA547}"/>
              </a:ext>
            </a:extLst>
          </p:cNvPr>
          <p:cNvSpPr/>
          <p:nvPr/>
        </p:nvSpPr>
        <p:spPr>
          <a:xfrm>
            <a:off x="7884863" y="3868493"/>
            <a:ext cx="1232982" cy="230873"/>
          </a:xfrm>
          <a:prstGeom prst="leftRightArrow">
            <a:avLst>
              <a:gd name="adj1" fmla="val 25792"/>
              <a:gd name="adj2" fmla="val 28818"/>
            </a:avLst>
          </a:prstGeom>
          <a:solidFill>
            <a:srgbClr val="AA5900"/>
          </a:solidFill>
          <a:ln w="38100">
            <a:solidFill>
              <a:srgbClr val="AA5900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58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228221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#4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서버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아키텍쳐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EC5C9-109A-41E7-BB36-D96062717F83}"/>
              </a:ext>
            </a:extLst>
          </p:cNvPr>
          <p:cNvSpPr/>
          <p:nvPr/>
        </p:nvSpPr>
        <p:spPr>
          <a:xfrm>
            <a:off x="367599" y="446016"/>
            <a:ext cx="1889040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B0600000101010101" charset="-127"/>
                <a:ea typeface="AppleSDGothicNeoB00" panose="020B0600000101010101" charset="-127"/>
              </a:rPr>
              <a:t>Backend REST API</a:t>
            </a:r>
            <a:endParaRPr lang="ko-KR" altLang="en-US" sz="1400" dirty="0"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  <p:graphicFrame>
        <p:nvGraphicFramePr>
          <p:cNvPr id="16" name="표 7">
            <a:extLst>
              <a:ext uri="{FF2B5EF4-FFF2-40B4-BE49-F238E27FC236}">
                <a16:creationId xmlns:a16="http://schemas.microsoft.com/office/drawing/2014/main" id="{AF9EE7BD-9D5A-436A-B417-A54A9EE2D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648765"/>
              </p:ext>
            </p:extLst>
          </p:nvPr>
        </p:nvGraphicFramePr>
        <p:xfrm>
          <a:off x="1110088" y="2921071"/>
          <a:ext cx="4439502" cy="365760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782300">
                  <a:extLst>
                    <a:ext uri="{9D8B030D-6E8A-4147-A177-3AD203B41FA5}">
                      <a16:colId xmlns:a16="http://schemas.microsoft.com/office/drawing/2014/main" val="1001664848"/>
                    </a:ext>
                  </a:extLst>
                </a:gridCol>
                <a:gridCol w="846450">
                  <a:extLst>
                    <a:ext uri="{9D8B030D-6E8A-4147-A177-3AD203B41FA5}">
                      <a16:colId xmlns:a16="http://schemas.microsoft.com/office/drawing/2014/main" val="1190048579"/>
                    </a:ext>
                  </a:extLst>
                </a:gridCol>
                <a:gridCol w="1810752">
                  <a:extLst>
                    <a:ext uri="{9D8B030D-6E8A-4147-A177-3AD203B41FA5}">
                      <a16:colId xmlns:a16="http://schemas.microsoft.com/office/drawing/2014/main" val="364365366"/>
                    </a:ext>
                  </a:extLst>
                </a:gridCol>
              </a:tblGrid>
              <a:tr h="242153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AppleSDGothicNeoB00" panose="020B0600000101010101" charset="-127"/>
                        <a:ea typeface="AppleSDGothicNeoB00" panose="020B0600000101010101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AppleSDGothicNeoB00" panose="020B0600000101010101" charset="-127"/>
                        <a:ea typeface="AppleSDGothicNeoB00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AppleSDGothicNeoB00" panose="020B0600000101010101" charset="-127"/>
                          <a:ea typeface="AppleSDGothicNeoB00" panose="020B0600000101010101" charset="-127"/>
                        </a:rPr>
                        <a:t>Group API</a:t>
                      </a:r>
                      <a:endParaRPr lang="ko-KR" altLang="en-US" sz="1600" b="0" dirty="0">
                        <a:latin typeface="AppleSDGothicNeoB00" panose="020B0600000101010101" charset="-127"/>
                        <a:ea typeface="AppleSDGothicNeoB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POST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effectLst/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그룹 생성</a:t>
                      </a:r>
                      <a:endParaRPr lang="ko-KR" altLang="en-US" sz="1000" b="0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878149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GET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그룹 구성원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4810632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GET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그룹 구성원 통계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063271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POST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그룹 앨범 업로드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315789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GET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그룹 앨범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015595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GET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타임라인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70189"/>
                  </a:ext>
                </a:extLst>
              </a:tr>
              <a:tr h="242153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AppleSDGothicNeoB00" panose="020B0600000101010101" charset="-127"/>
                        <a:ea typeface="AppleSDGothicNeoB00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AppleSDGothicNeoB00" panose="020B0600000101010101" charset="-127"/>
                          <a:ea typeface="AppleSDGothicNeoB00" panose="020B0600000101010101" charset="-127"/>
                        </a:rPr>
                        <a:t>User API</a:t>
                      </a:r>
                      <a:endParaRPr lang="ko-KR" altLang="en-US" sz="1600" b="0" dirty="0">
                        <a:latin typeface="AppleSDGothicNeoB00" panose="020B0600000101010101" charset="-127"/>
                        <a:ea typeface="AppleSDGothicNeoB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POST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내 정보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0341507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GET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내 정보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770332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PUT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내 정보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693474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DELETE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그룹에서 탈퇴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361492"/>
                  </a:ext>
                </a:extLst>
              </a:tr>
              <a:tr h="242153">
                <a:tc rowSpan="5">
                  <a:txBody>
                    <a:bodyPr/>
                    <a:lstStyle/>
                    <a:p>
                      <a:pPr algn="ctr" latinLnBrk="1"/>
                      <a:endParaRPr lang="en-US" altLang="ko-KR" sz="1600" b="0" dirty="0">
                        <a:latin typeface="AppleSDGothicNeoB00" panose="020B0600000101010101" charset="-127"/>
                        <a:ea typeface="AppleSDGothicNeoB00" panose="020B0600000101010101" charset="-127"/>
                      </a:endParaRPr>
                    </a:p>
                    <a:p>
                      <a:pPr algn="ctr" latinLnBrk="1"/>
                      <a:endParaRPr lang="en-US" altLang="ko-KR" sz="1600" b="0" dirty="0">
                        <a:latin typeface="AppleSDGothicNeoB00" panose="020B0600000101010101" charset="-127"/>
                        <a:ea typeface="AppleSDGothicNeoB00" panose="020B0600000101010101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>
                          <a:latin typeface="AppleSDGothicNeoB00" panose="020B0600000101010101" charset="-127"/>
                          <a:ea typeface="AppleSDGothicNeoB00" panose="020B0600000101010101" charset="-127"/>
                        </a:rPr>
                        <a:t>Dog API</a:t>
                      </a:r>
                      <a:endParaRPr lang="ko-KR" altLang="en-US" sz="1600" b="0" dirty="0">
                        <a:latin typeface="AppleSDGothicNeoB00" panose="020B0600000101010101" charset="-127"/>
                        <a:ea typeface="AppleSDGothicNeoB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GET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반려견</a:t>
                      </a:r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정보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558649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GET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식사</a:t>
                      </a:r>
                      <a:r>
                        <a:rPr lang="en-US" altLang="ko-KR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, </a:t>
                      </a:r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간식 정보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0575549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PUT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반려견</a:t>
                      </a:r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 정보 수정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428847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POST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식사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38227"/>
                  </a:ext>
                </a:extLst>
              </a:tr>
              <a:tr h="24215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POST</a:t>
                      </a:r>
                      <a:endParaRPr lang="ko-KR" altLang="en-US" sz="1000" b="1" dirty="0">
                        <a:latin typeface="AppleSDGothicNeoL00" panose="020B0600000101010101" charset="-127"/>
                        <a:ea typeface="AppleSDGothicNeoL00" panose="020B0600000101010101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0" dirty="0">
                          <a:latin typeface="AppleSDGothicNeoL00" panose="020B0600000101010101" charset="-127"/>
                          <a:ea typeface="AppleSDGothicNeoL00" panose="020B0600000101010101" charset="-127"/>
                        </a:rPr>
                        <a:t>간식 제공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260469"/>
                  </a:ext>
                </a:extLst>
              </a:tr>
            </a:tbl>
          </a:graphicData>
        </a:graphic>
      </p:graphicFrame>
      <p:pic>
        <p:nvPicPr>
          <p:cNvPr id="17" name="Picture 2" descr="post get put delete 이미지 검색결과">
            <a:extLst>
              <a:ext uri="{FF2B5EF4-FFF2-40B4-BE49-F238E27FC236}">
                <a16:creationId xmlns:a16="http://schemas.microsoft.com/office/drawing/2014/main" id="{1785425B-98E7-4F61-879D-93172118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548" y="1269423"/>
            <a:ext cx="4246816" cy="160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B0898E6-8724-41E3-A732-7EF8C4A8E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58" y="1143700"/>
            <a:ext cx="4894680" cy="222747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5FFDEE-8986-4498-8395-6B9F7DE58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639" y="3413961"/>
            <a:ext cx="4881499" cy="138913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712CC7-994B-412B-95D2-2CF6F7866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639" y="4922818"/>
            <a:ext cx="4881499" cy="16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00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5526777" y="3047363"/>
            <a:ext cx="13548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AppleSDGothicNeoB00" panose="020B0600000101010101" charset="-127"/>
                <a:ea typeface="AppleSDGothicNeoB00" panose="020B0600000101010101" charset="-127"/>
              </a:rPr>
              <a:t>앱 시연</a:t>
            </a:r>
            <a:endParaRPr lang="en-US" altLang="ko-KR" sz="3200" dirty="0">
              <a:solidFill>
                <a:schemeClr val="bg1"/>
              </a:solidFill>
              <a:latin typeface="AppleSDGothicNeoB00" panose="020B0600000101010101" charset="-127"/>
              <a:ea typeface="AppleSDGothicNeoB00" panose="020B0600000101010101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3EDEDC9-630A-4734-847F-B3477CAD5DCA}"/>
              </a:ext>
            </a:extLst>
          </p:cNvPr>
          <p:cNvGrpSpPr/>
          <p:nvPr/>
        </p:nvGrpSpPr>
        <p:grpSpPr>
          <a:xfrm>
            <a:off x="4748670" y="2907465"/>
            <a:ext cx="605310" cy="947956"/>
            <a:chOff x="1181098" y="3143249"/>
            <a:chExt cx="1161144" cy="1791333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7226E0F0-0383-4DFD-8CE4-42401618F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1099" y="3143249"/>
              <a:ext cx="1161143" cy="1161143"/>
            </a:xfrm>
            <a:prstGeom prst="round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73EC4DC-D3C7-4801-9945-C95A6A47F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0221"/>
            <a:stretch/>
          </p:blipFill>
          <p:spPr>
            <a:xfrm>
              <a:off x="1181098" y="4547507"/>
              <a:ext cx="1161143" cy="387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6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7A58B1-A407-4015-A20D-526A95C14374}"/>
              </a:ext>
            </a:extLst>
          </p:cNvPr>
          <p:cNvSpPr txBox="1"/>
          <p:nvPr/>
        </p:nvSpPr>
        <p:spPr>
          <a:xfrm>
            <a:off x="5481088" y="3044279"/>
            <a:ext cx="1229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 &amp; A</a:t>
            </a:r>
            <a:endParaRPr lang="ko-KR" altLang="en-US" sz="3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2580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7A58B1-A407-4015-A20D-526A95C14374}"/>
              </a:ext>
            </a:extLst>
          </p:cNvPr>
          <p:cNvSpPr txBox="1"/>
          <p:nvPr/>
        </p:nvSpPr>
        <p:spPr>
          <a:xfrm>
            <a:off x="4875153" y="304427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chemeClr val="bg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THANK YOU</a:t>
            </a:r>
            <a:endParaRPr lang="ko-KR" altLang="en-US" sz="3200" dirty="0">
              <a:solidFill>
                <a:schemeClr val="bg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521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2643B0-F82D-47F1-88E7-9930C78021AB}"/>
              </a:ext>
            </a:extLst>
          </p:cNvPr>
          <p:cNvSpPr/>
          <p:nvPr/>
        </p:nvSpPr>
        <p:spPr>
          <a:xfrm>
            <a:off x="0" y="-1"/>
            <a:ext cx="4349795" cy="6858001"/>
          </a:xfrm>
          <a:prstGeom prst="rect">
            <a:avLst/>
          </a:prstGeom>
          <a:solidFill>
            <a:srgbClr val="FFC17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82F611-2420-4B78-89ED-7CA7AA9C0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590" y="2997020"/>
            <a:ext cx="1666612" cy="86395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A4C0B78-3577-44D0-B976-3FCD35CA38D4}"/>
              </a:ext>
            </a:extLst>
          </p:cNvPr>
          <p:cNvCxnSpPr>
            <a:cxnSpLocks/>
          </p:cNvCxnSpPr>
          <p:nvPr/>
        </p:nvCxnSpPr>
        <p:spPr>
          <a:xfrm>
            <a:off x="4206240" y="3428998"/>
            <a:ext cx="7985760" cy="0"/>
          </a:xfrm>
          <a:prstGeom prst="line">
            <a:avLst/>
          </a:prstGeom>
          <a:ln>
            <a:solidFill>
              <a:srgbClr val="FFEC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>
            <a:extLst>
              <a:ext uri="{FF2B5EF4-FFF2-40B4-BE49-F238E27FC236}">
                <a16:creationId xmlns:a16="http://schemas.microsoft.com/office/drawing/2014/main" id="{CBD6037B-C44D-41D4-B7AD-D8AC67756B6F}"/>
              </a:ext>
            </a:extLst>
          </p:cNvPr>
          <p:cNvSpPr/>
          <p:nvPr/>
        </p:nvSpPr>
        <p:spPr>
          <a:xfrm>
            <a:off x="5124461" y="3298773"/>
            <a:ext cx="269046" cy="269046"/>
          </a:xfrm>
          <a:prstGeom prst="ellipse">
            <a:avLst/>
          </a:prstGeom>
          <a:solidFill>
            <a:srgbClr val="FF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753469E-7337-439D-A089-E2242E923651}"/>
              </a:ext>
            </a:extLst>
          </p:cNvPr>
          <p:cNvSpPr/>
          <p:nvPr/>
        </p:nvSpPr>
        <p:spPr>
          <a:xfrm>
            <a:off x="8336582" y="3294475"/>
            <a:ext cx="269046" cy="269046"/>
          </a:xfrm>
          <a:prstGeom prst="ellipse">
            <a:avLst/>
          </a:prstGeom>
          <a:solidFill>
            <a:srgbClr val="FF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D2F7B3-FF31-4C48-BEC8-E9FB31FDAD83}"/>
              </a:ext>
            </a:extLst>
          </p:cNvPr>
          <p:cNvSpPr/>
          <p:nvPr/>
        </p:nvSpPr>
        <p:spPr>
          <a:xfrm>
            <a:off x="9873107" y="3300765"/>
            <a:ext cx="269046" cy="269046"/>
          </a:xfrm>
          <a:prstGeom prst="ellipse">
            <a:avLst/>
          </a:prstGeom>
          <a:solidFill>
            <a:srgbClr val="FF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1AEC67-B0E8-432F-A021-A753EF339B1C}"/>
              </a:ext>
            </a:extLst>
          </p:cNvPr>
          <p:cNvSpPr/>
          <p:nvPr/>
        </p:nvSpPr>
        <p:spPr>
          <a:xfrm>
            <a:off x="4791549" y="3651438"/>
            <a:ext cx="934871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#1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누가밥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9CD5F4-717A-49A5-8CCC-3C88F43A549A}"/>
              </a:ext>
            </a:extLst>
          </p:cNvPr>
          <p:cNvSpPr/>
          <p:nvPr/>
        </p:nvSpPr>
        <p:spPr>
          <a:xfrm>
            <a:off x="5918325" y="3651438"/>
            <a:ext cx="1755609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#2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기능 및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플로우차트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00304D-A8F6-47DC-9349-4376A902A2A6}"/>
              </a:ext>
            </a:extLst>
          </p:cNvPr>
          <p:cNvSpPr/>
          <p:nvPr/>
        </p:nvSpPr>
        <p:spPr>
          <a:xfrm>
            <a:off x="7772035" y="3651438"/>
            <a:ext cx="1398140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#3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디자인 시스템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8200453-B247-4C1E-8D5C-D0AA922C273F}"/>
              </a:ext>
            </a:extLst>
          </p:cNvPr>
          <p:cNvSpPr/>
          <p:nvPr/>
        </p:nvSpPr>
        <p:spPr>
          <a:xfrm>
            <a:off x="6661606" y="3278800"/>
            <a:ext cx="269046" cy="269046"/>
          </a:xfrm>
          <a:prstGeom prst="ellipse">
            <a:avLst/>
          </a:prstGeom>
          <a:solidFill>
            <a:srgbClr val="FF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33AB77D-5F34-44F2-9571-F56E30CE081A}"/>
              </a:ext>
            </a:extLst>
          </p:cNvPr>
          <p:cNvSpPr/>
          <p:nvPr/>
        </p:nvSpPr>
        <p:spPr>
          <a:xfrm>
            <a:off x="9307175" y="3666693"/>
            <a:ext cx="1401346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#4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서버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아키텍쳐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52AEBFF-B837-4B8D-8BD6-50802FEBF361}"/>
              </a:ext>
            </a:extLst>
          </p:cNvPr>
          <p:cNvSpPr/>
          <p:nvPr/>
        </p:nvSpPr>
        <p:spPr>
          <a:xfrm>
            <a:off x="11325742" y="3300765"/>
            <a:ext cx="269046" cy="269046"/>
          </a:xfrm>
          <a:prstGeom prst="ellipse">
            <a:avLst/>
          </a:prstGeom>
          <a:solidFill>
            <a:srgbClr val="FFEC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97C613-8BD1-4EE6-A691-AC1398CD0A97}"/>
              </a:ext>
            </a:extLst>
          </p:cNvPr>
          <p:cNvSpPr/>
          <p:nvPr/>
        </p:nvSpPr>
        <p:spPr>
          <a:xfrm>
            <a:off x="10998074" y="3651438"/>
            <a:ext cx="925253" cy="3885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#5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앱 시연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94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234633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#1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누가밥</a:t>
            </a: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 (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기획</a:t>
            </a: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3C9DE6-9F6E-4052-9C70-9A9688DDC2BC}"/>
              </a:ext>
            </a:extLst>
          </p:cNvPr>
          <p:cNvGrpSpPr/>
          <p:nvPr/>
        </p:nvGrpSpPr>
        <p:grpSpPr>
          <a:xfrm>
            <a:off x="3422101" y="1267022"/>
            <a:ext cx="5347798" cy="3272725"/>
            <a:chOff x="3491309" y="1375991"/>
            <a:chExt cx="5347798" cy="327272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1022157-1762-4163-890B-B58DB5D97567}"/>
                </a:ext>
              </a:extLst>
            </p:cNvPr>
            <p:cNvGrpSpPr/>
            <p:nvPr/>
          </p:nvGrpSpPr>
          <p:grpSpPr>
            <a:xfrm>
              <a:off x="6217193" y="1378634"/>
              <a:ext cx="2621914" cy="3270082"/>
              <a:chOff x="6896461" y="761182"/>
              <a:chExt cx="3273064" cy="4082204"/>
            </a:xfrm>
          </p:grpSpPr>
          <p:pic>
            <p:nvPicPr>
              <p:cNvPr id="6" name="그림 5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92F4DA52-E0D2-42F3-9951-D98098614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3720" y="761182"/>
                <a:ext cx="3240581" cy="1253432"/>
              </a:xfrm>
              <a:prstGeom prst="rect">
                <a:avLst/>
              </a:prstGeom>
            </p:spPr>
          </p:pic>
          <p:pic>
            <p:nvPicPr>
              <p:cNvPr id="8" name="그림 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72DB204-3812-469F-BED2-0CE00AAE01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6461" y="3492329"/>
                <a:ext cx="3273064" cy="1351057"/>
              </a:xfrm>
              <a:prstGeom prst="rect">
                <a:avLst/>
              </a:prstGeom>
            </p:spPr>
          </p:pic>
          <p:pic>
            <p:nvPicPr>
              <p:cNvPr id="11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851CAB3-3BC1-4C0F-9B06-C3EDBFF307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6441" y="2095880"/>
                <a:ext cx="3221530" cy="1319052"/>
              </a:xfrm>
              <a:prstGeom prst="rect">
                <a:avLst/>
              </a:prstGeom>
            </p:spPr>
          </p:pic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E4B332A-91B0-4705-B27D-8B8B8C587108}"/>
                </a:ext>
              </a:extLst>
            </p:cNvPr>
            <p:cNvGrpSpPr/>
            <p:nvPr/>
          </p:nvGrpSpPr>
          <p:grpSpPr>
            <a:xfrm>
              <a:off x="3491309" y="1375991"/>
              <a:ext cx="2740578" cy="3269036"/>
              <a:chOff x="2984871" y="758737"/>
              <a:chExt cx="3258049" cy="3886290"/>
            </a:xfrm>
          </p:grpSpPr>
          <p:pic>
            <p:nvPicPr>
              <p:cNvPr id="9" name="그림 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6D7A939F-2301-43F3-8631-F434B8AA51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3922" y="2299159"/>
                <a:ext cx="3221530" cy="1070819"/>
              </a:xfrm>
              <a:prstGeom prst="rect">
                <a:avLst/>
              </a:prstGeom>
            </p:spPr>
          </p:pic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0037C66-D242-4A54-BD30-1A6DCF85C1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634" y="3466106"/>
                <a:ext cx="3240581" cy="1178921"/>
              </a:xfrm>
              <a:prstGeom prst="rect">
                <a:avLst/>
              </a:prstGeom>
            </p:spPr>
          </p:pic>
          <p:pic>
            <p:nvPicPr>
              <p:cNvPr id="13" name="그림 1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23F941F-E924-481F-AB8F-CE612EC6C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4871" y="758737"/>
                <a:ext cx="3258049" cy="1454237"/>
              </a:xfrm>
              <a:prstGeom prst="rect">
                <a:avLst/>
              </a:prstGeom>
            </p:spPr>
          </p:pic>
        </p:grp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951957-E341-4A05-BA46-05826CE2D6C0}"/>
              </a:ext>
            </a:extLst>
          </p:cNvPr>
          <p:cNvSpPr/>
          <p:nvPr/>
        </p:nvSpPr>
        <p:spPr>
          <a:xfrm>
            <a:off x="1886558" y="5048731"/>
            <a:ext cx="8552242" cy="91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Problem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: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외출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귀가 등 생활패턴이 가족 구성원마다 다른 경우 반려동물의 식사 여부를 알지 못해 그때 그때 물어봐야 함  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How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: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반려동물의 식사 여부를 앱을 통해 간단하게 공유함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Target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: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자동 배식기가 없으며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온종일 반려동물을 돌 볼 수 없는 가정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221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52958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#2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기능 및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플로우차트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951957-E341-4A05-BA46-05826CE2D6C0}"/>
              </a:ext>
            </a:extLst>
          </p:cNvPr>
          <p:cNvSpPr/>
          <p:nvPr/>
        </p:nvSpPr>
        <p:spPr>
          <a:xfrm>
            <a:off x="367599" y="446016"/>
            <a:ext cx="1030514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Feature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950E25-D826-4FD7-BAC4-CD061560A382}"/>
              </a:ext>
            </a:extLst>
          </p:cNvPr>
          <p:cNvSpPr/>
          <p:nvPr/>
        </p:nvSpPr>
        <p:spPr>
          <a:xfrm>
            <a:off x="1886558" y="2232519"/>
            <a:ext cx="3085492" cy="1196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7F42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배식 알림</a:t>
            </a:r>
            <a:endParaRPr lang="en-US" altLang="ko-KR" sz="1400" dirty="0">
              <a:solidFill>
                <a:srgbClr val="7F4200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밥이나 간식을 주고 해당 버튼을 터치하여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기록하고 </a:t>
            </a:r>
            <a:r>
              <a:rPr lang="ko-KR" altLang="en-US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푸쉬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알림을 받음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*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배식 타임라인 기능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E6C73E68-3815-43FF-A1FD-D81D93ECA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7530" y="1622919"/>
            <a:ext cx="609600" cy="6096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230179BE-56A4-4CA8-BD2B-74DA106CE5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3941" y="1622919"/>
            <a:ext cx="609600" cy="6096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B5888F7-290E-48B6-AB17-19DA33C135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3988" y="4062564"/>
            <a:ext cx="609600" cy="6096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73E4A4FD-92A8-4B11-826B-0EF42590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7483" y="4062564"/>
            <a:ext cx="609600" cy="6096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2512A6-DD82-4B1D-86D8-9D9DE50D5844}"/>
              </a:ext>
            </a:extLst>
          </p:cNvPr>
          <p:cNvSpPr/>
          <p:nvPr/>
        </p:nvSpPr>
        <p:spPr>
          <a:xfrm>
            <a:off x="5967483" y="2232519"/>
            <a:ext cx="4381500" cy="91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7F42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통계 및 순위</a:t>
            </a:r>
            <a:endParaRPr lang="en-US" altLang="ko-KR" sz="1400" dirty="0">
              <a:solidFill>
                <a:srgbClr val="7F4200"/>
              </a:solidFill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사용자 별 배식 통계를 조회하고 순위를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확인함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주간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,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월간 뿐만 아니라 원하는 특정 날짜에 대한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정보를 얻음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2BF443-A5E9-4950-98E4-F2FC25500BF7}"/>
              </a:ext>
            </a:extLst>
          </p:cNvPr>
          <p:cNvSpPr/>
          <p:nvPr/>
        </p:nvSpPr>
        <p:spPr>
          <a:xfrm>
            <a:off x="1886558" y="4672164"/>
            <a:ext cx="3085492" cy="916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7F42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앨범</a:t>
            </a:r>
            <a:endParaRPr lang="en-US" altLang="ko-KR" sz="1400" dirty="0">
              <a:solidFill>
                <a:srgbClr val="7F42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반려동물과의 추억을 간직할 수 있도록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사진을 업로드하고 관리함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54FE4E-7CC4-4478-91C3-EBA66512B307}"/>
              </a:ext>
            </a:extLst>
          </p:cNvPr>
          <p:cNvSpPr/>
          <p:nvPr/>
        </p:nvSpPr>
        <p:spPr>
          <a:xfrm>
            <a:off x="6040052" y="4672164"/>
            <a:ext cx="4381501" cy="636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solidFill>
                  <a:srgbClr val="7F420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설정</a:t>
            </a:r>
            <a:endParaRPr lang="en-US" altLang="ko-KR" sz="1400" dirty="0">
              <a:solidFill>
                <a:srgbClr val="7F420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푸쉬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알림 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내 정보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/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반려동물 정보 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가족 정보 </a:t>
            </a:r>
            <a:r>
              <a:rPr lang="en-US" altLang="ko-KR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그룹 삭제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539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52958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#2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기능 및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플로우차트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951957-E341-4A05-BA46-05826CE2D6C0}"/>
              </a:ext>
            </a:extLst>
          </p:cNvPr>
          <p:cNvSpPr/>
          <p:nvPr/>
        </p:nvSpPr>
        <p:spPr>
          <a:xfrm>
            <a:off x="367599" y="446016"/>
            <a:ext cx="1030514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Process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16" name="Picture 4" descr="group 이미지 검색결과">
            <a:extLst>
              <a:ext uri="{FF2B5EF4-FFF2-40B4-BE49-F238E27FC236}">
                <a16:creationId xmlns:a16="http://schemas.microsoft.com/office/drawing/2014/main" id="{6C05ACCC-F395-4ECC-82B7-246FF387B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073" y="1967098"/>
            <a:ext cx="581578" cy="58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78DDD31-1CCE-49D8-9F3D-21605BC41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417" y="1904107"/>
            <a:ext cx="427839" cy="5080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4ABEC1-1ABD-4A30-BA6F-676C8DE2F92A}"/>
              </a:ext>
            </a:extLst>
          </p:cNvPr>
          <p:cNvSpPr txBox="1"/>
          <p:nvPr/>
        </p:nvSpPr>
        <p:spPr>
          <a:xfrm>
            <a:off x="4554257" y="1459474"/>
            <a:ext cx="2731146" cy="276999"/>
          </a:xfrm>
          <a:prstGeom prst="rect">
            <a:avLst/>
          </a:prstGeom>
          <a:noFill/>
          <a:ln w="19050">
            <a:solidFill>
              <a:srgbClr val="AA5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ppleSDGothicNeoB00" panose="020B0600000101010101" charset="-127"/>
                <a:ea typeface="AppleSDGothicNeoB00" panose="020B0600000101010101" charset="-127"/>
              </a:rPr>
              <a:t>KEY </a:t>
            </a:r>
            <a:r>
              <a:rPr lang="ko-KR" altLang="en-US" sz="1200" dirty="0">
                <a:latin typeface="AppleSDGothicNeoB00" panose="020B0600000101010101" charset="-127"/>
                <a:ea typeface="AppleSDGothicNeoB00" panose="020B0600000101010101" charset="-127"/>
              </a:rPr>
              <a:t>생성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3508E3-459D-4257-A077-F72B4FF4CDCE}"/>
              </a:ext>
            </a:extLst>
          </p:cNvPr>
          <p:cNvSpPr txBox="1"/>
          <p:nvPr/>
        </p:nvSpPr>
        <p:spPr>
          <a:xfrm>
            <a:off x="4554257" y="2019638"/>
            <a:ext cx="2731146" cy="276999"/>
          </a:xfrm>
          <a:prstGeom prst="rect">
            <a:avLst/>
          </a:prstGeom>
          <a:noFill/>
          <a:ln w="19050">
            <a:solidFill>
              <a:srgbClr val="AA5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ppleSDGothicNeoB00" panose="020B0600000101010101" charset="-127"/>
                <a:ea typeface="AppleSDGothicNeoB00" panose="020B0600000101010101" charset="-127"/>
              </a:rPr>
              <a:t>DOG </a:t>
            </a:r>
            <a:r>
              <a:rPr lang="ko-KR" altLang="en-US" sz="1200" dirty="0">
                <a:latin typeface="AppleSDGothicNeoB00" panose="020B0600000101010101" charset="-127"/>
                <a:ea typeface="AppleSDGothicNeoB00" panose="020B0600000101010101" charset="-127"/>
              </a:rPr>
              <a:t>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322C72-40ED-4280-82AD-7C47B45901E7}"/>
              </a:ext>
            </a:extLst>
          </p:cNvPr>
          <p:cNvSpPr txBox="1"/>
          <p:nvPr/>
        </p:nvSpPr>
        <p:spPr>
          <a:xfrm>
            <a:off x="4554257" y="2579802"/>
            <a:ext cx="2731146" cy="276999"/>
          </a:xfrm>
          <a:prstGeom prst="rect">
            <a:avLst/>
          </a:prstGeom>
          <a:noFill/>
          <a:ln w="19050">
            <a:solidFill>
              <a:srgbClr val="AA5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ppleSDGothicNeoB00" panose="020B0600000101010101" charset="-127"/>
                <a:ea typeface="AppleSDGothicNeoB00" panose="020B0600000101010101" charset="-127"/>
              </a:rPr>
              <a:t>USER </a:t>
            </a:r>
            <a:r>
              <a:rPr lang="ko-KR" altLang="en-US" sz="1200" dirty="0">
                <a:latin typeface="AppleSDGothicNeoB00" panose="020B0600000101010101" charset="-127"/>
                <a:ea typeface="AppleSDGothicNeoB00" panose="020B0600000101010101" charset="-127"/>
              </a:rPr>
              <a:t>생성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34E714-98C2-451A-A37B-2B97C0FF3B9E}"/>
              </a:ext>
            </a:extLst>
          </p:cNvPr>
          <p:cNvSpPr txBox="1"/>
          <p:nvPr/>
        </p:nvSpPr>
        <p:spPr>
          <a:xfrm>
            <a:off x="4554257" y="3142204"/>
            <a:ext cx="2731146" cy="276999"/>
          </a:xfrm>
          <a:prstGeom prst="rect">
            <a:avLst/>
          </a:prstGeom>
          <a:noFill/>
          <a:ln w="19050">
            <a:solidFill>
              <a:srgbClr val="AA5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ppleSDGothicNeoB00" panose="020B0600000101010101" charset="-127"/>
                <a:ea typeface="AppleSDGothicNeoB00" panose="020B0600000101010101" charset="-127"/>
              </a:rPr>
              <a:t>USER </a:t>
            </a:r>
            <a:r>
              <a:rPr lang="ko-KR" altLang="en-US" sz="1200" dirty="0">
                <a:latin typeface="AppleSDGothicNeoB00" panose="020B0600000101010101" charset="-127"/>
                <a:ea typeface="AppleSDGothicNeoB00" panose="020B0600000101010101" charset="-127"/>
              </a:rPr>
              <a:t>추가</a:t>
            </a: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530C9897-3EB1-468B-A638-8556A7644964}"/>
              </a:ext>
            </a:extLst>
          </p:cNvPr>
          <p:cNvSpPr/>
          <p:nvPr/>
        </p:nvSpPr>
        <p:spPr>
          <a:xfrm>
            <a:off x="4200379" y="1281700"/>
            <a:ext cx="680262" cy="1166070"/>
          </a:xfrm>
          <a:prstGeom prst="leftBracket">
            <a:avLst/>
          </a:prstGeom>
          <a:noFill/>
          <a:ln w="19050">
            <a:solidFill>
              <a:srgbClr val="AA59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rgbClr val="7F42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64220C-87C1-4244-BF27-62BA64F61768}"/>
              </a:ext>
            </a:extLst>
          </p:cNvPr>
          <p:cNvSpPr txBox="1"/>
          <p:nvPr/>
        </p:nvSpPr>
        <p:spPr>
          <a:xfrm>
            <a:off x="2862645" y="1579981"/>
            <a:ext cx="1250238" cy="276999"/>
          </a:xfrm>
          <a:prstGeom prst="rect">
            <a:avLst/>
          </a:prstGeom>
          <a:noFill/>
          <a:ln w="19050">
            <a:solidFill>
              <a:srgbClr val="AA5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ppleSDGothicNeoB00" panose="020B0600000101010101" charset="-127"/>
                <a:ea typeface="AppleSDGothicNeoB00" panose="020B0600000101010101" charset="-127"/>
              </a:rPr>
              <a:t>GROUP </a:t>
            </a:r>
            <a:r>
              <a:rPr lang="ko-KR" altLang="en-US" sz="1200" dirty="0">
                <a:latin typeface="AppleSDGothicNeoB00" panose="020B0600000101010101" charset="-127"/>
                <a:ea typeface="AppleSDGothicNeoB00" panose="020B0600000101010101" charset="-127"/>
              </a:rPr>
              <a:t>생성</a:t>
            </a:r>
          </a:p>
        </p:txBody>
      </p:sp>
      <p:pic>
        <p:nvPicPr>
          <p:cNvPr id="25" name="Picture 6" descr="key 이미지 검색결과">
            <a:extLst>
              <a:ext uri="{FF2B5EF4-FFF2-40B4-BE49-F238E27FC236}">
                <a16:creationId xmlns:a16="http://schemas.microsoft.com/office/drawing/2014/main" id="{655A6C33-C56F-4453-98B8-EAE80068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092" y="1483600"/>
            <a:ext cx="514382" cy="19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user 이미지 검색결과">
            <a:extLst>
              <a:ext uri="{FF2B5EF4-FFF2-40B4-BE49-F238E27FC236}">
                <a16:creationId xmlns:a16="http://schemas.microsoft.com/office/drawing/2014/main" id="{7C09B830-CEB6-4A82-94B8-BBE27C42E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092" y="2502719"/>
            <a:ext cx="431164" cy="43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user 이미지 검색결과">
            <a:extLst>
              <a:ext uri="{FF2B5EF4-FFF2-40B4-BE49-F238E27FC236}">
                <a16:creationId xmlns:a16="http://schemas.microsoft.com/office/drawing/2014/main" id="{08E0710F-B577-4944-A869-E1A453F9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092" y="3024437"/>
            <a:ext cx="431164" cy="43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8316F14A-80A4-4213-B31C-B1AF3F81E0E1}"/>
              </a:ext>
            </a:extLst>
          </p:cNvPr>
          <p:cNvSpPr/>
          <p:nvPr/>
        </p:nvSpPr>
        <p:spPr>
          <a:xfrm>
            <a:off x="5566552" y="4005553"/>
            <a:ext cx="706556" cy="1315852"/>
          </a:xfrm>
          <a:prstGeom prst="downArrow">
            <a:avLst/>
          </a:prstGeom>
          <a:noFill/>
          <a:ln w="12700">
            <a:solidFill>
              <a:srgbClr val="AA59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0B899E-6624-4DB6-B6FD-E1C053F2BD38}"/>
              </a:ext>
            </a:extLst>
          </p:cNvPr>
          <p:cNvSpPr txBox="1"/>
          <p:nvPr/>
        </p:nvSpPr>
        <p:spPr>
          <a:xfrm>
            <a:off x="4554257" y="5774750"/>
            <a:ext cx="2731146" cy="276999"/>
          </a:xfrm>
          <a:prstGeom prst="rect">
            <a:avLst/>
          </a:prstGeom>
          <a:noFill/>
          <a:ln w="19050">
            <a:solidFill>
              <a:srgbClr val="AA59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ppleSDGothicNeoB00" panose="020B0600000101010101" charset="-127"/>
                <a:ea typeface="AppleSDGothicNeoB00" panose="020B0600000101010101" charset="-127"/>
              </a:rPr>
              <a:t>‘</a:t>
            </a:r>
            <a:r>
              <a:rPr lang="ko-KR" altLang="en-US" sz="1200" dirty="0" err="1">
                <a:latin typeface="AppleSDGothicNeoB00" panose="020B0600000101010101" charset="-127"/>
                <a:ea typeface="AppleSDGothicNeoB00" panose="020B0600000101010101" charset="-127"/>
              </a:rPr>
              <a:t>누가밥</a:t>
            </a:r>
            <a:r>
              <a:rPr lang="en-US" altLang="ko-KR" sz="1200" dirty="0">
                <a:latin typeface="AppleSDGothicNeoB00" panose="020B0600000101010101" charset="-127"/>
                <a:ea typeface="AppleSDGothicNeoB00" panose="020B0600000101010101" charset="-127"/>
              </a:rPr>
              <a:t>’ </a:t>
            </a:r>
            <a:r>
              <a:rPr lang="ko-KR" altLang="en-US" sz="1200" dirty="0">
                <a:latin typeface="AppleSDGothicNeoB00" panose="020B0600000101010101" charset="-127"/>
                <a:ea typeface="AppleSDGothicNeoB00" panose="020B0600000101010101" charset="-127"/>
              </a:rPr>
              <a:t>어플</a:t>
            </a:r>
            <a:r>
              <a:rPr lang="en-US" altLang="ko-KR" sz="1200" dirty="0">
                <a:latin typeface="AppleSDGothicNeoB00" panose="020B0600000101010101" charset="-127"/>
                <a:ea typeface="AppleSDGothicNeoB00" panose="020B0600000101010101" charset="-127"/>
              </a:rPr>
              <a:t> </a:t>
            </a:r>
            <a:r>
              <a:rPr lang="ko-KR" altLang="en-US" sz="1200" dirty="0">
                <a:latin typeface="AppleSDGothicNeoB00" panose="020B0600000101010101" charset="-127"/>
                <a:ea typeface="AppleSDGothicNeoB00" panose="020B0600000101010101" charset="-127"/>
              </a:rPr>
              <a:t>이용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733613E-085A-4D91-9005-60F3BEB300DF}"/>
              </a:ext>
            </a:extLst>
          </p:cNvPr>
          <p:cNvGrpSpPr/>
          <p:nvPr/>
        </p:nvGrpSpPr>
        <p:grpSpPr>
          <a:xfrm>
            <a:off x="7477586" y="5513013"/>
            <a:ext cx="671339" cy="1024761"/>
            <a:chOff x="1181098" y="3143249"/>
            <a:chExt cx="1161144" cy="1791333"/>
          </a:xfrm>
        </p:grpSpPr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B2DFECBF-3BDE-45DB-8D8D-82B128DE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81099" y="3143249"/>
              <a:ext cx="1161143" cy="1161143"/>
            </a:xfrm>
            <a:prstGeom prst="round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2893F6E-5719-4E17-B265-5ED8101BA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40221"/>
            <a:stretch/>
          </p:blipFill>
          <p:spPr>
            <a:xfrm>
              <a:off x="1181098" y="4547507"/>
              <a:ext cx="1161143" cy="387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8364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52958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#2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기능 및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플로우차트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951957-E341-4A05-BA46-05826CE2D6C0}"/>
              </a:ext>
            </a:extLst>
          </p:cNvPr>
          <p:cNvSpPr/>
          <p:nvPr/>
        </p:nvSpPr>
        <p:spPr>
          <a:xfrm>
            <a:off x="367599" y="446016"/>
            <a:ext cx="1030514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 err="1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Usecase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2EFA73-E961-4515-86FB-B77AFCD53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2" y="1314913"/>
            <a:ext cx="7063256" cy="46929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B3416E-EE45-4AB9-A82B-F663A1C52461}"/>
              </a:ext>
            </a:extLst>
          </p:cNvPr>
          <p:cNvSpPr/>
          <p:nvPr/>
        </p:nvSpPr>
        <p:spPr>
          <a:xfrm>
            <a:off x="3762374" y="4067175"/>
            <a:ext cx="1076325" cy="61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072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529586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#2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기능 및 </a:t>
            </a:r>
            <a:r>
              <a:rPr lang="ko-KR" altLang="en-US" sz="1200" dirty="0" err="1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플로우차트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951957-E341-4A05-BA46-05826CE2D6C0}"/>
              </a:ext>
            </a:extLst>
          </p:cNvPr>
          <p:cNvSpPr/>
          <p:nvPr/>
        </p:nvSpPr>
        <p:spPr>
          <a:xfrm>
            <a:off x="367599" y="446016"/>
            <a:ext cx="1030514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Flowchart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7BD072F-B277-4C7D-BF35-FB3BD688D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00" y="1030089"/>
            <a:ext cx="8685600" cy="526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7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22341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#3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디자인 시스템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A68298-7129-44F7-830A-8D9F8E34794A}"/>
              </a:ext>
            </a:extLst>
          </p:cNvPr>
          <p:cNvGrpSpPr/>
          <p:nvPr/>
        </p:nvGrpSpPr>
        <p:grpSpPr>
          <a:xfrm>
            <a:off x="1181098" y="2638266"/>
            <a:ext cx="1025109" cy="1581467"/>
            <a:chOff x="1181098" y="3143249"/>
            <a:chExt cx="1161144" cy="1791333"/>
          </a:xfrm>
        </p:grpSpPr>
        <p:pic>
          <p:nvPicPr>
            <p:cNvPr id="2" name="그래픽 1">
              <a:extLst>
                <a:ext uri="{FF2B5EF4-FFF2-40B4-BE49-F238E27FC236}">
                  <a16:creationId xmlns:a16="http://schemas.microsoft.com/office/drawing/2014/main" id="{C9192497-3544-4B7D-949E-D4C7042F5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81099" y="3143249"/>
              <a:ext cx="1161143" cy="1161143"/>
            </a:xfrm>
            <a:prstGeom prst="round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C19CA59-7A72-4A22-9834-7A6545962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0221"/>
            <a:stretch/>
          </p:blipFill>
          <p:spPr>
            <a:xfrm>
              <a:off x="1181098" y="4547507"/>
              <a:ext cx="1161143" cy="387075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4419AF8-8F8A-439A-8241-9C766934FBA7}"/>
              </a:ext>
            </a:extLst>
          </p:cNvPr>
          <p:cNvGrpSpPr/>
          <p:nvPr/>
        </p:nvGrpSpPr>
        <p:grpSpPr>
          <a:xfrm>
            <a:off x="4424051" y="2690733"/>
            <a:ext cx="3067209" cy="1705133"/>
            <a:chOff x="4366981" y="2690733"/>
            <a:chExt cx="3067209" cy="1705133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C869BF8A-2547-4371-92BC-3128DB4F3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66981" y="2708399"/>
              <a:ext cx="1318334" cy="1687467"/>
            </a:xfrm>
            <a:prstGeom prst="rect">
              <a:avLst/>
            </a:prstGeom>
          </p:spPr>
        </p:pic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1D1126A8-D5BB-4F57-9097-E1DCECAAD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957656" y="2690733"/>
              <a:ext cx="1476534" cy="1476534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8260C2-676F-4197-A508-12042C723FAD}"/>
              </a:ext>
            </a:extLst>
          </p:cNvPr>
          <p:cNvSpPr/>
          <p:nvPr/>
        </p:nvSpPr>
        <p:spPr>
          <a:xfrm>
            <a:off x="8640142" y="2834414"/>
            <a:ext cx="2534675" cy="1189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Noto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sans</a:t>
            </a:r>
            <a:r>
              <a:rPr lang="ko-KR" altLang="en-US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sz="1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CJK KR  Regular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Noto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sans</a:t>
            </a:r>
            <a:r>
              <a:rPr lang="ko-KR" altLang="en-US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 </a:t>
            </a:r>
            <a:r>
              <a:rPr lang="en-US" altLang="ko-KR" sz="1400" dirty="0"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CJK KR  Medium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Noto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sans</a:t>
            </a:r>
            <a:r>
              <a:rPr lang="ko-KR" altLang="en-US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 </a:t>
            </a:r>
            <a:r>
              <a:rPr lang="en-US" altLang="ko-KR" sz="1400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CJK KR  Regular</a:t>
            </a: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Noto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sans</a:t>
            </a:r>
            <a:r>
              <a:rPr lang="ko-KR" altLang="en-US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 </a:t>
            </a:r>
            <a:r>
              <a:rPr lang="en-US" altLang="ko-KR" sz="1400" dirty="0"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CJK KR  Light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DFFC01-A3D4-4C44-BEB4-62062AA3D721}"/>
              </a:ext>
            </a:extLst>
          </p:cNvPr>
          <p:cNvSpPr/>
          <p:nvPr/>
        </p:nvSpPr>
        <p:spPr>
          <a:xfrm>
            <a:off x="9479158" y="4434365"/>
            <a:ext cx="856642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서체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47D4BF-9A0B-4FA1-98AB-7A8A19DB78B9}"/>
              </a:ext>
            </a:extLst>
          </p:cNvPr>
          <p:cNvSpPr/>
          <p:nvPr/>
        </p:nvSpPr>
        <p:spPr>
          <a:xfrm>
            <a:off x="5586405" y="4434364"/>
            <a:ext cx="856642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일러스트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BEEDB2-3CE6-448C-831E-AC2036AAE346}"/>
              </a:ext>
            </a:extLst>
          </p:cNvPr>
          <p:cNvSpPr/>
          <p:nvPr/>
        </p:nvSpPr>
        <p:spPr>
          <a:xfrm>
            <a:off x="1265331" y="4434365"/>
            <a:ext cx="856642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앱 로고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06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7544BE2-B754-4AF4-BC53-9BCF00E6713A}"/>
              </a:ext>
            </a:extLst>
          </p:cNvPr>
          <p:cNvSpPr/>
          <p:nvPr/>
        </p:nvSpPr>
        <p:spPr>
          <a:xfrm>
            <a:off x="0" y="0"/>
            <a:ext cx="12192000" cy="402474"/>
          </a:xfrm>
          <a:prstGeom prst="rect">
            <a:avLst/>
          </a:prstGeom>
          <a:solidFill>
            <a:srgbClr val="AA5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D9602F-84E1-4C3C-8883-8EC87A8F99CF}"/>
              </a:ext>
            </a:extLst>
          </p:cNvPr>
          <p:cNvSpPr txBox="1"/>
          <p:nvPr/>
        </p:nvSpPr>
        <p:spPr>
          <a:xfrm>
            <a:off x="367599" y="6234"/>
            <a:ext cx="1223412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#3 </a:t>
            </a:r>
            <a:r>
              <a:rPr lang="ko-KR" altLang="en-US" sz="1200" dirty="0">
                <a:solidFill>
                  <a:schemeClr val="bg1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디자인 시스템</a:t>
            </a:r>
            <a:endParaRPr lang="en-US" altLang="ko-KR" sz="1200" dirty="0">
              <a:solidFill>
                <a:schemeClr val="bg1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0FF5F63-99EE-4F3A-8449-EFD938D50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1519" y="2237921"/>
            <a:ext cx="561976" cy="5619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9EC5C9-109A-41E7-BB36-D96062717F83}"/>
              </a:ext>
            </a:extLst>
          </p:cNvPr>
          <p:cNvSpPr/>
          <p:nvPr/>
        </p:nvSpPr>
        <p:spPr>
          <a:xfrm>
            <a:off x="367599" y="446016"/>
            <a:ext cx="1214458" cy="356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Components</a:t>
            </a:r>
            <a:endParaRPr lang="en-US" altLang="ko-KR" sz="14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55714F-FC99-42CC-B0E2-04522A4005B5}"/>
              </a:ext>
            </a:extLst>
          </p:cNvPr>
          <p:cNvSpPr/>
          <p:nvPr/>
        </p:nvSpPr>
        <p:spPr>
          <a:xfrm>
            <a:off x="1144186" y="2939393"/>
            <a:ext cx="85664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앱 로고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6B197897-939D-4B1B-83B7-E8688B7C2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5398" y="2241551"/>
            <a:ext cx="561975" cy="56197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876ED9-6ECA-4DE0-B1EA-A9812EA04592}"/>
              </a:ext>
            </a:extLst>
          </p:cNvPr>
          <p:cNvSpPr/>
          <p:nvPr/>
        </p:nvSpPr>
        <p:spPr>
          <a:xfrm>
            <a:off x="2096624" y="2939392"/>
            <a:ext cx="113952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프로필 사진 수정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A7209C65-2CEE-4A48-961E-DCF5E1709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18942" y="2237921"/>
            <a:ext cx="773930" cy="51595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2371E9-A310-4FD6-B556-FE88698E77A0}"/>
              </a:ext>
            </a:extLst>
          </p:cNvPr>
          <p:cNvSpPr/>
          <p:nvPr/>
        </p:nvSpPr>
        <p:spPr>
          <a:xfrm>
            <a:off x="3236146" y="2939392"/>
            <a:ext cx="113952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통계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1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등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57A69968-D2E8-4797-8598-2D86EB5E85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64441" y="2317672"/>
            <a:ext cx="1448906" cy="40247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BCEF50-FBB7-4728-A54B-B1F72D1B6DDA}"/>
              </a:ext>
            </a:extLst>
          </p:cNvPr>
          <p:cNvSpPr/>
          <p:nvPr/>
        </p:nvSpPr>
        <p:spPr>
          <a:xfrm>
            <a:off x="4889473" y="2939392"/>
            <a:ext cx="113952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타임라인 아이콘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FFCFE8C6-1F6A-48D6-B8E7-B8B1F4ADBF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4916" y="2361356"/>
            <a:ext cx="299560" cy="29956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22A6853D-828A-4B77-9C72-1B8ED9BC91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84476" y="2308470"/>
            <a:ext cx="424376" cy="42437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B8ADBF6-CD21-4064-9E20-A9F11F41C096}"/>
              </a:ext>
            </a:extLst>
          </p:cNvPr>
          <p:cNvSpPr/>
          <p:nvPr/>
        </p:nvSpPr>
        <p:spPr>
          <a:xfrm>
            <a:off x="6155487" y="2939392"/>
            <a:ext cx="1515128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배식 시간 추가 및 삭제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9CBFEBE8-2620-440E-8495-7B39B686A1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770385" y="2317672"/>
            <a:ext cx="619191" cy="402474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BB3DF2D0-02F9-456F-97F5-EA48DD2B16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29226" y="2308470"/>
            <a:ext cx="633347" cy="41167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7CB110-B9F7-4EAF-84CD-18A50E7C45FC}"/>
              </a:ext>
            </a:extLst>
          </p:cNvPr>
          <p:cNvSpPr/>
          <p:nvPr/>
        </p:nvSpPr>
        <p:spPr>
          <a:xfrm>
            <a:off x="7632012" y="2939392"/>
            <a:ext cx="1515128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 err="1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푸쉬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 알림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0F9B036C-D825-4649-ADF1-149D2C104B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509950" y="2290309"/>
            <a:ext cx="1466850" cy="45720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ABAB08-DA42-4CA8-9F17-5D3D51A8584B}"/>
              </a:ext>
            </a:extLst>
          </p:cNvPr>
          <p:cNvSpPr/>
          <p:nvPr/>
        </p:nvSpPr>
        <p:spPr>
          <a:xfrm>
            <a:off x="9442584" y="2939392"/>
            <a:ext cx="160158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뒤로 가기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나가기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/ 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설정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C3D36A61-2586-4F1C-A14E-823033561EE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72767" y="3927373"/>
            <a:ext cx="457200" cy="1009650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8D49E9A9-B180-4679-B1CE-80CD8BE37765}"/>
              </a:ext>
            </a:extLst>
          </p:cNvPr>
          <p:cNvSpPr/>
          <p:nvPr/>
        </p:nvSpPr>
        <p:spPr>
          <a:xfrm>
            <a:off x="1082596" y="5076519"/>
            <a:ext cx="85664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휴지통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37" name="그래픽 36">
            <a:extLst>
              <a:ext uri="{FF2B5EF4-FFF2-40B4-BE49-F238E27FC236}">
                <a16:creationId xmlns:a16="http://schemas.microsoft.com/office/drawing/2014/main" id="{FBAE780A-3E30-4137-9BC6-8EB4570D87D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29688" y="3927373"/>
            <a:ext cx="457200" cy="4572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8908383A-C66A-4332-92A6-12C59B41FBF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929688" y="4479823"/>
            <a:ext cx="457200" cy="4572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7291432-21E7-448F-A87B-288B8D0CC2AD}"/>
              </a:ext>
            </a:extLst>
          </p:cNvPr>
          <p:cNvSpPr/>
          <p:nvPr/>
        </p:nvSpPr>
        <p:spPr>
          <a:xfrm>
            <a:off x="1729967" y="5072856"/>
            <a:ext cx="85664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사진 추가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0A95E014-914A-4746-B8CF-61A32E3A2E3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745438" y="3927373"/>
            <a:ext cx="1009650" cy="100965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E1C8A2AE-6FD8-46AD-AA04-458228395507}"/>
              </a:ext>
            </a:extLst>
          </p:cNvPr>
          <p:cNvSpPr/>
          <p:nvPr/>
        </p:nvSpPr>
        <p:spPr>
          <a:xfrm>
            <a:off x="2821942" y="5072856"/>
            <a:ext cx="85664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사진 체크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24AE0BD-A470-4AD6-9D38-83CBACF3B813}"/>
              </a:ext>
            </a:extLst>
          </p:cNvPr>
          <p:cNvGrpSpPr/>
          <p:nvPr/>
        </p:nvGrpSpPr>
        <p:grpSpPr>
          <a:xfrm>
            <a:off x="6489120" y="3927373"/>
            <a:ext cx="4357977" cy="1009650"/>
            <a:chOff x="6489120" y="3927373"/>
            <a:chExt cx="4357977" cy="1009650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5FA90028-EEF5-403B-BA6B-5D44ED50B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489120" y="3927373"/>
              <a:ext cx="2085506" cy="1009650"/>
            </a:xfrm>
            <a:prstGeom prst="rect">
              <a:avLst/>
            </a:prstGeom>
          </p:spPr>
        </p:pic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0FB4175E-FFF5-462C-A986-479E1F53B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8761591" y="3927373"/>
              <a:ext cx="2085506" cy="1009650"/>
            </a:xfrm>
            <a:prstGeom prst="rect">
              <a:avLst/>
            </a:prstGeom>
          </p:spPr>
        </p:pic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ADF852A-2E6B-4A75-A348-FBA684638AF2}"/>
              </a:ext>
            </a:extLst>
          </p:cNvPr>
          <p:cNvSpPr/>
          <p:nvPr/>
        </p:nvSpPr>
        <p:spPr>
          <a:xfrm>
            <a:off x="8245713" y="5072855"/>
            <a:ext cx="856642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버튼</a:t>
            </a:r>
            <a:endParaRPr lang="en-US" altLang="ko-KR" sz="1100" dirty="0">
              <a:latin typeface="AppleSDGothicNeoL00" panose="02000503000000000000" pitchFamily="2" charset="-127"/>
              <a:ea typeface="AppleSDGothicNeoL00" panose="02000503000000000000" pitchFamily="2" charset="-127"/>
            </a:endParaRPr>
          </a:p>
        </p:txBody>
      </p:sp>
      <p:pic>
        <p:nvPicPr>
          <p:cNvPr id="44" name="그래픽 43">
            <a:extLst>
              <a:ext uri="{FF2B5EF4-FFF2-40B4-BE49-F238E27FC236}">
                <a16:creationId xmlns:a16="http://schemas.microsoft.com/office/drawing/2014/main" id="{D6BA6CB4-1978-421E-9443-F75AB9D2AB5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99837" y="4029526"/>
            <a:ext cx="2328174" cy="80534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26C9297F-B445-43CE-BF7E-9A4A68ED6FED}"/>
              </a:ext>
            </a:extLst>
          </p:cNvPr>
          <p:cNvSpPr/>
          <p:nvPr/>
        </p:nvSpPr>
        <p:spPr>
          <a:xfrm>
            <a:off x="4571616" y="5066706"/>
            <a:ext cx="1184616" cy="299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가족 정보 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(</a:t>
            </a:r>
            <a:r>
              <a:rPr lang="ko-KR" altLang="en-US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박스</a:t>
            </a:r>
            <a:r>
              <a:rPr lang="en-US" altLang="ko-KR" sz="1100" dirty="0">
                <a:latin typeface="AppleSDGothicNeoL00" panose="02000503000000000000" pitchFamily="2" charset="-127"/>
                <a:ea typeface="AppleSDGothicNeoL00" panose="02000503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9589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387</Words>
  <Application>Microsoft Office PowerPoint</Application>
  <PresentationFormat>와이드스크린</PresentationFormat>
  <Paragraphs>136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7" baseType="lpstr">
      <vt:lpstr>AppleSDGothicNeoL00</vt:lpstr>
      <vt:lpstr>Noto Sans CJK KR Regular</vt:lpstr>
      <vt:lpstr>AppleSDGothicNeoR00</vt:lpstr>
      <vt:lpstr>Arial</vt:lpstr>
      <vt:lpstr>AppleSDGothicNeoM00</vt:lpstr>
      <vt:lpstr>Noto Sans CJK KR Light</vt:lpstr>
      <vt:lpstr>Noto Sans CJK KR Bold</vt:lpstr>
      <vt:lpstr>Noto Sans CJK KR Medium</vt:lpstr>
      <vt:lpstr>AppleSDGothicNeoB00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이수정</dc:creator>
  <cp:lastModifiedBy>박 해미</cp:lastModifiedBy>
  <cp:revision>123</cp:revision>
  <dcterms:created xsi:type="dcterms:W3CDTF">2021-01-06T01:52:50Z</dcterms:created>
  <dcterms:modified xsi:type="dcterms:W3CDTF">2021-02-26T16:16:02Z</dcterms:modified>
</cp:coreProperties>
</file>